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32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7" autoAdjust="0"/>
    <p:restoredTop sz="71358" autoAdjust="0"/>
  </p:normalViewPr>
  <p:slideViewPr>
    <p:cSldViewPr snapToGrid="0">
      <p:cViewPr>
        <p:scale>
          <a:sx n="100" d="100"/>
          <a:sy n="100" d="100"/>
        </p:scale>
        <p:origin x="-10" y="-681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f876ad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6f876ad1a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boards by keyword in title.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b.[Name]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LIKE '%b%';</a:t>
            </a:r>
            <a:endParaRPr dirty="0"/>
          </a:p>
        </p:txBody>
      </p:sp>
      <p:sp>
        <p:nvSpPr>
          <p:cNvPr id="297" name="Google Shape;297;g36f876ad1a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11d298ec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711d298ec9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711d298ec9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the members of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workkspace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(id=13) and with permission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GetUserPermission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(SELECT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u.Username,u.PictureUrl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u.LastActive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p.[Name]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Users u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GetUserPermission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gup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gup.UserId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[Permissions] 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gup.PermissionId</a:t>
            </a:r>
            <a:endParaRPr dirty="0"/>
          </a:p>
        </p:txBody>
      </p:sp>
      <p:sp>
        <p:nvSpPr>
          <p:cNvPr id="315" name="Google Shape;31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11d298ec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711d298ec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workspace(id=9)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sl.Token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sl.[Status]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[Permissions] 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sl.PermissionId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9;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members of the board(id=1) with permissions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,p.[Name]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[Permissions] 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</p:txBody>
      </p:sp>
      <p:sp>
        <p:nvSpPr>
          <p:cNvPr id="333" name="Google Shape;333;g3711d298ec9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0f527ffbd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0f527ffbd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370f527ffbd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70f527ffbd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70f527ffbd_3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List all permission options can choose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[Name] AS [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permission_name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[Permissions];</a:t>
            </a:r>
            <a:endParaRPr dirty="0"/>
          </a:p>
        </p:txBody>
      </p:sp>
      <p:sp>
        <p:nvSpPr>
          <p:cNvPr id="366" name="Google Shape;366;g370f527ffbd_3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121c272f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7121c272f6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7121c272f6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0f527ffb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70f527ffb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setting workspace(id=2) visibility(value=22, user=2)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w.[Name],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.[Value]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workspacevisibility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this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for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skso.SettingOptionId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.[Value] = 'Workspace'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dirty="0"/>
          </a:p>
        </p:txBody>
      </p:sp>
      <p:sp>
        <p:nvSpPr>
          <p:cNvPr id="388" name="Google Shape;388;g370f527ffb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711d298ec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711d298ec9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setting keys of user (id=1) with option value (Slide 18)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.[Value]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.[Value]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.[Value] = 'User'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407" name="Google Shape;407;g3711d298ec9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11d298ec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711d298ec9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711d298ec9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f82450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f82450d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36f82450d7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11d298e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11d298ec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name all power up of workspace(id=2)  (Slide 21)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pu.IsStaffPick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BoardPowerUps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bu.PowerUpId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pu.IsStaffPick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dirty="0"/>
          </a:p>
        </p:txBody>
      </p:sp>
      <p:sp>
        <p:nvSpPr>
          <p:cNvPr id="446" name="Google Shape;446;g3711d298ec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11d298e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11d298ec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detail information power up(category=2) (Slide 22)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pu.IconUrl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pu.AuthorName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.[Name]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puc.id = 2</a:t>
            </a:r>
            <a:endParaRPr dirty="0"/>
          </a:p>
        </p:txBody>
      </p:sp>
      <p:sp>
        <p:nvSpPr>
          <p:cNvPr id="457" name="Google Shape;457;g3711d298ec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11d298ec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711d298ec9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3711d298ec9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0f527ffb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70f527ffbd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bp.[Name],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bp.PricePerUser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bp.Type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BillingPlans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bp</a:t>
            </a:r>
            <a:endParaRPr lang="en-US" dirty="0"/>
          </a:p>
        </p:txBody>
      </p:sp>
      <p:sp>
        <p:nvSpPr>
          <p:cNvPr id="484" name="Google Shape;484;g370f527ffbd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11d298ec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11d298ec9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3711d298ec9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7121c272f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7121c272f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37121c272f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7121c272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7121c272f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Subscription of Billing's specific Workspace (Slide 27)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s.StartDate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s.EndDate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s.BillingCycle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s.MemberCountBilled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b.[Type],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b.PricePerUser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b.[Name]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Subscriptions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BillingPlans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s.BillingPlanId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BillingContacts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</a:t>
            </a:r>
            <a:endParaRPr dirty="0"/>
          </a:p>
        </p:txBody>
      </p:sp>
      <p:sp>
        <p:nvSpPr>
          <p:cNvPr id="518" name="Google Shape;518;g37121c272f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121c272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7121c272f6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user of specific Workspace (Slide 28)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bc.Language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BillingContacts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Subscriptions s ON bc.id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</a:t>
            </a:r>
          </a:p>
        </p:txBody>
      </p:sp>
      <p:sp>
        <p:nvSpPr>
          <p:cNvPr id="534" name="Google Shape;534;g37121c272f6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7121c272f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7121c272f6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37121c272f6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711d298ec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711d298ec9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List export of specific Workspace (Slide 30)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e.Size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Exports AS 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551" name="Google Shape;551;g3711d298ec9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11d298e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11d298e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g3711d298e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f5cd5a2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6f5cd5a2ba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36f5cd5a2ba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70f527ffb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70f527ffbd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list Stage of board(id=1)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c.[Name]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Stage(position=3) of board(id=1)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*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c.[Name]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card of stage(position=1) in board (id=3)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c.CoverValue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members in card(id=1)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'Card'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dirty="0"/>
          </a:p>
        </p:txBody>
      </p:sp>
      <p:sp>
        <p:nvSpPr>
          <p:cNvPr id="592" name="Google Shape;592;g370f527ffbd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f5cd5a2b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f5cd5a2ba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card (id=1) of a stage(id=2), board(id=2)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CardId,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Attachments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</a:t>
            </a:r>
          </a:p>
          <a:p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c.[Location],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c.StartDate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c.DueDate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Labels 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=219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2;</a:t>
            </a:r>
            <a:endParaRPr dirty="0"/>
          </a:p>
        </p:txBody>
      </p:sp>
      <p:sp>
        <p:nvSpPr>
          <p:cNvPr id="603" name="Google Shape;603;g36f5cd5a2ba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6f5cd5a2ba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6f5cd5a2ba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labels of card(id=1) (Slide 35)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col.[Name],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Labels 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dirty="0"/>
          </a:p>
        </p:txBody>
      </p:sp>
      <p:sp>
        <p:nvSpPr>
          <p:cNvPr id="621" name="Google Shape;621;g36f5cd5a2ba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70f527ffbd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70f527ffbd_3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activities of card(id=12) (Slide 36)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a.[Description],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'Card'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  <a:endParaRPr dirty="0"/>
          </a:p>
        </p:txBody>
      </p:sp>
      <p:sp>
        <p:nvSpPr>
          <p:cNvPr id="644" name="Google Shape;644;g370f527ffbd_3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0f527ffbd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70f527ffbd_3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Photo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Uplash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card(id=159)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c.CoverValue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c.CoverType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'UNSPLASH'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color with icon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Id, [Name],Icon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Colors;</a:t>
            </a:r>
          </a:p>
        </p:txBody>
      </p:sp>
      <p:sp>
        <p:nvSpPr>
          <p:cNvPr id="658" name="Google Shape;658;g370f527ffbd_3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6f5cd5a2ba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6f5cd5a2ba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label of card(id=12)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Labels 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678" name="Google Shape;678;g36f5cd5a2ba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711d298ec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711d298ec9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3711d298ec9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w.[Name]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w.[Name]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w.[Name]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m.UserId = u.Id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b.[Name]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bu.UserId = u.Id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220" name="Google Shape;220;g370fc456c4b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6f5cd5a2b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6f5cd5a2ba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checklist items assigned to the user. (Slide 40)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cl.[Name]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cli.[Name]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cli.[Status]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me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cli.MemberId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832</a:t>
            </a:r>
            <a:endParaRPr dirty="0"/>
          </a:p>
        </p:txBody>
      </p:sp>
      <p:sp>
        <p:nvSpPr>
          <p:cNvPr id="700" name="Google Shape;700;g36f5cd5a2ba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711d298ec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711d298ec9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3711d298ec9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6f5cd5a2b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6f5cd5a2ba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attachments of card (id = 1) </a:t>
            </a:r>
          </a:p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a.IsCover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Attachments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50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  <a:endParaRPr dirty="0"/>
          </a:p>
        </p:txBody>
      </p:sp>
      <p:sp>
        <p:nvSpPr>
          <p:cNvPr id="727" name="Google Shape;727;g36f5cd5a2ba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6f5cd5a2ba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6f5cd5a2ba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comment of card (id = 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c.Content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Comments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reaction of comment's card (id = 201)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NumberReaction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Reactions 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CommentReactions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cr.ReactionId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Comments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cr.CommentId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104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740" name="Google Shape;740;g36f5cd5a2ba_2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711d298ec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711d298ec9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3711d298ec9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6f5cd5a2ba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6f5cd5a2ba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all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Selection of a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 card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options of a custom field(id=13) with DROPDOWN type</a:t>
            </a:r>
            <a:endParaRPr dirty="0"/>
          </a:p>
        </p:txBody>
      </p:sp>
      <p:sp>
        <p:nvSpPr>
          <p:cNvPr id="776" name="Google Shape;776;g36f5cd5a2ba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711d298e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711d298e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g3711d298e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711d298ec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711d298ec9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sticker 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stickers of card(id=1)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CardStickers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cs.StickerId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</p:txBody>
      </p:sp>
      <p:sp>
        <p:nvSpPr>
          <p:cNvPr id="809" name="Google Shape;809;g3711d298ec9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6f876ad1a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6f876ad1a4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36f876ad1a4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0f527ffbd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0f527ffbd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recent card's activities in the user's card.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wo.[Name]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.[Name]  AS Board,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ac.[Description],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DATEDIFF(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DAY,ac.CreatedAt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GETDATE())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(SELECT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FROM Activities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3) ac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ac.UserId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834" name="Google Shape;834;g370f527ffbd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template categories.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7 Id, [Name]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IconUrl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3 most viewed templates.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t.[Description],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Viewed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templates by keyword in title.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as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Title LIKE '%B%';</a:t>
            </a:r>
            <a:endParaRPr dirty="0"/>
          </a:p>
        </p:txBody>
      </p:sp>
      <p:sp>
        <p:nvSpPr>
          <p:cNvPr id="238" name="Google Shape;238;g36f5cd5a2ba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f5cd5a2ba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6f5cd5a2ba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Activities unread notifications of the user.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a.[Description],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Notifications n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n.[Status] = 'UNREAD'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Count total number of unread notifications of the user.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COUNT(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NumberOfNotifications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Notifications 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Activities ac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n.[Status] = 'UNREAD';</a:t>
            </a:r>
            <a:endParaRPr dirty="0"/>
          </a:p>
        </p:txBody>
      </p:sp>
      <p:sp>
        <p:nvSpPr>
          <p:cNvPr id="849" name="Google Shape;849;g36f5cd5a2ba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f876ad1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6f876ad1a4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36f876ad1a4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6f5cd5a2ba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6f5cd5a2ba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boards in collection (id = 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b.[Name] ,co.[Name]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BoardCollections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Collections co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bc.CollectionId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</p:txBody>
      </p:sp>
      <p:sp>
        <p:nvSpPr>
          <p:cNvPr id="869" name="Google Shape;869;g36f5cd5a2ba_2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6f876ad1a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6f876ad1a4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36f876ad1a4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A6CBD679-D83D-B387-E3E6-43FCD9102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>
            <a:extLst>
              <a:ext uri="{FF2B5EF4-FFF2-40B4-BE49-F238E27FC236}">
                <a16:creationId xmlns:a16="http://schemas.microsoft.com/office/drawing/2014/main" id="{8E3832D1-CF22-EDE9-6730-8FC737379E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>
            <a:extLst>
              <a:ext uri="{FF2B5EF4-FFF2-40B4-BE49-F238E27FC236}">
                <a16:creationId xmlns:a16="http://schemas.microsoft.com/office/drawing/2014/main" id="{172E1B96-8221-C817-D2FB-260FF26375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templates in a specific category (e.g., 'VP Marketing').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t.[Description],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='VP Marketing'</a:t>
            </a:r>
            <a:endParaRPr dirty="0"/>
          </a:p>
        </p:txBody>
      </p:sp>
      <p:sp>
        <p:nvSpPr>
          <p:cNvPr id="238" name="Google Shape;238;g36f5cd5a2ba_1_8:notes">
            <a:extLst>
              <a:ext uri="{FF2B5EF4-FFF2-40B4-BE49-F238E27FC236}">
                <a16:creationId xmlns:a16="http://schemas.microsoft.com/office/drawing/2014/main" id="{AA69DF00-D9E3-F818-51F1-F52D43ACF8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3411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5cd5a2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5cd5a2b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templates(category = 'VP Marketing', id=22)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t.[Description],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='VP Marketing'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='22'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 from board (use templates)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t.[Description],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b.id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</p:txBody>
      </p:sp>
      <p:sp>
        <p:nvSpPr>
          <p:cNvPr id="256" name="Google Shape;256;g36f5cd5a2b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f5cd5a2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f5cd5a2b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36f5cd5a2b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0fc456c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0fc456c4b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4 suggested Boards Template for each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Teamplate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category have highest view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b.[Name],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Templates t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'Financial Analyst'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Boards that user(id=1) is a member in workspace(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b.[Name],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281" name="Google Shape;281;g370fc456c4b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4.jp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74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f876ad1a4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USERBOARDRECENTLYVIEW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IN TRELLO SYSTEM</a:t>
            </a:r>
          </a:p>
        </p:txBody>
      </p:sp>
      <p:pic>
        <p:nvPicPr>
          <p:cNvPr id="300" name="Google Shape;300;g36f876ad1a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91525"/>
            <a:ext cx="11254875" cy="29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6f876ad1a4_0_0"/>
          <p:cNvSpPr/>
          <p:nvPr/>
        </p:nvSpPr>
        <p:spPr>
          <a:xfrm>
            <a:off x="514100" y="2157425"/>
            <a:ext cx="2580900" cy="1451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302" name="Google Shape;302;g36f876ad1a4_0_0"/>
          <p:cNvSpPr txBox="1"/>
          <p:nvPr/>
        </p:nvSpPr>
        <p:spPr>
          <a:xfrm>
            <a:off x="2080300" y="3825825"/>
            <a:ext cx="26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UserBoardRecentlyView</a:t>
            </a:r>
          </a:p>
        </p:txBody>
      </p:sp>
      <p:cxnSp>
        <p:nvCxnSpPr>
          <p:cNvPr id="303" name="Google Shape;303;g36f876ad1a4_0_0"/>
          <p:cNvCxnSpPr>
            <a:stCxn id="302" idx="1"/>
            <a:endCxn id="301" idx="3"/>
          </p:cNvCxnSpPr>
          <p:nvPr/>
        </p:nvCxnSpPr>
        <p:spPr>
          <a:xfrm flipV="1">
            <a:off x="2080300" y="2883125"/>
            <a:ext cx="1014700" cy="117355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AFA5B4A-3CDC-0681-5332-EF9A8E4B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578" y="1291525"/>
            <a:ext cx="4096322" cy="51537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11d298ec9_0_75"/>
          <p:cNvSpPr txBox="1">
            <a:spLocks noGrp="1"/>
          </p:cNvSpPr>
          <p:nvPr>
            <p:ph type="body" idx="1"/>
          </p:nvPr>
        </p:nvSpPr>
        <p:spPr>
          <a:xfrm>
            <a:off x="432000" y="1631000"/>
            <a:ext cx="11329200" cy="3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310" name="Google Shape;310;g3711d298ec9_0_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USER, WORKSPACE, BOARD, TEMPLATE, TEMPLATECATEGORY, USERBOARD RELATIONSHIP</a:t>
            </a:r>
          </a:p>
        </p:txBody>
      </p:sp>
      <p:pic>
        <p:nvPicPr>
          <p:cNvPr id="311" name="Google Shape;311;g3711d298ec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7800"/>
            <a:ext cx="11056625" cy="5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370f527ffb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73" y="1295849"/>
            <a:ext cx="10629827" cy="3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319" name="Google Shape;319;g370f527ffbd_1_12"/>
          <p:cNvSpPr txBox="1"/>
          <p:nvPr/>
        </p:nvSpPr>
        <p:spPr>
          <a:xfrm>
            <a:off x="6427850" y="358695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</a:t>
            </a:r>
          </a:p>
        </p:txBody>
      </p:sp>
      <p:cxnSp>
        <p:nvCxnSpPr>
          <p:cNvPr id="320" name="Google Shape;320;g370f527ffbd_1_12"/>
          <p:cNvCxnSpPr/>
          <p:nvPr/>
        </p:nvCxnSpPr>
        <p:spPr>
          <a:xfrm rot="10800000" flipH="1">
            <a:off x="5741150" y="3850500"/>
            <a:ext cx="794700" cy="203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g370f527ffbd_1_12"/>
          <p:cNvSpPr/>
          <p:nvPr/>
        </p:nvSpPr>
        <p:spPr>
          <a:xfrm>
            <a:off x="5487250" y="4048650"/>
            <a:ext cx="25974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pic>
        <p:nvPicPr>
          <p:cNvPr id="322" name="Google Shape;322;g370f527ffb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074" y="1375875"/>
            <a:ext cx="3249916" cy="1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70f527ffbd_1_12"/>
          <p:cNvSpPr/>
          <p:nvPr/>
        </p:nvSpPr>
        <p:spPr>
          <a:xfrm>
            <a:off x="9763775" y="4120000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24" name="Google Shape;324;g370f527ffbd_1_12"/>
          <p:cNvSpPr txBox="1"/>
          <p:nvPr/>
        </p:nvSpPr>
        <p:spPr>
          <a:xfrm>
            <a:off x="8910825" y="35869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Permission</a:t>
            </a:r>
          </a:p>
        </p:txBody>
      </p:sp>
      <p:cxnSp>
        <p:nvCxnSpPr>
          <p:cNvPr id="325" name="Google Shape;325;g370f527ffbd_1_12"/>
          <p:cNvCxnSpPr>
            <a:endCxn id="323" idx="0"/>
          </p:cNvCxnSpPr>
          <p:nvPr/>
        </p:nvCxnSpPr>
        <p:spPr>
          <a:xfrm>
            <a:off x="9940325" y="3901300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g370f527ffbd_1_12"/>
          <p:cNvSpPr txBox="1"/>
          <p:nvPr/>
        </p:nvSpPr>
        <p:spPr>
          <a:xfrm>
            <a:off x="8207075" y="2378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ShareLink</a:t>
            </a:r>
          </a:p>
        </p:txBody>
      </p:sp>
      <p:cxnSp>
        <p:nvCxnSpPr>
          <p:cNvPr id="327" name="Google Shape;327;g370f527ffbd_1_12"/>
          <p:cNvCxnSpPr/>
          <p:nvPr/>
        </p:nvCxnSpPr>
        <p:spPr>
          <a:xfrm rot="10800000" flipH="1">
            <a:off x="9197925" y="1508975"/>
            <a:ext cx="631800" cy="19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g370f527ffbd_1_12"/>
          <p:cNvSpPr/>
          <p:nvPr/>
        </p:nvSpPr>
        <p:spPr>
          <a:xfrm>
            <a:off x="10345800" y="2839850"/>
            <a:ext cx="1084200" cy="293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29" name="Google Shape;329;g370f527ffbd_1_12"/>
          <p:cNvCxnSpPr>
            <a:endCxn id="328" idx="1"/>
          </p:cNvCxnSpPr>
          <p:nvPr/>
        </p:nvCxnSpPr>
        <p:spPr>
          <a:xfrm>
            <a:off x="9360300" y="2681150"/>
            <a:ext cx="985500" cy="305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3711d298ec9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1" y="900199"/>
            <a:ext cx="10146875" cy="593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711d298ec9_0_1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337" name="Google Shape;337;g3711d298ec9_0_119"/>
          <p:cNvSpPr txBox="1"/>
          <p:nvPr/>
        </p:nvSpPr>
        <p:spPr>
          <a:xfrm>
            <a:off x="5914800" y="377980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</a:t>
            </a:r>
          </a:p>
        </p:txBody>
      </p:sp>
      <p:cxnSp>
        <p:nvCxnSpPr>
          <p:cNvPr id="338" name="Google Shape;338;g3711d298ec9_0_119"/>
          <p:cNvCxnSpPr/>
          <p:nvPr/>
        </p:nvCxnSpPr>
        <p:spPr>
          <a:xfrm rot="10800000" flipH="1">
            <a:off x="4762500" y="4233475"/>
            <a:ext cx="1152300" cy="623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g3711d298ec9_0_119"/>
          <p:cNvSpPr/>
          <p:nvPr/>
        </p:nvSpPr>
        <p:spPr>
          <a:xfrm>
            <a:off x="1011300" y="4824775"/>
            <a:ext cx="3798000" cy="655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40" name="Google Shape;340;g3711d298ec9_0_119"/>
          <p:cNvSpPr/>
          <p:nvPr/>
        </p:nvSpPr>
        <p:spPr>
          <a:xfrm>
            <a:off x="8529050" y="4931375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41" name="Google Shape;341;g3711d298ec9_0_119"/>
          <p:cNvSpPr txBox="1"/>
          <p:nvPr/>
        </p:nvSpPr>
        <p:spPr>
          <a:xfrm>
            <a:off x="7499700" y="43141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Permission</a:t>
            </a:r>
          </a:p>
        </p:txBody>
      </p:sp>
      <p:cxnSp>
        <p:nvCxnSpPr>
          <p:cNvPr id="342" name="Google Shape;342;g3711d298ec9_0_119"/>
          <p:cNvCxnSpPr>
            <a:endCxn id="340" idx="0"/>
          </p:cNvCxnSpPr>
          <p:nvPr/>
        </p:nvCxnSpPr>
        <p:spPr>
          <a:xfrm>
            <a:off x="8705600" y="4712675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g3711d298ec9_0_119"/>
          <p:cNvSpPr txBox="1"/>
          <p:nvPr/>
        </p:nvSpPr>
        <p:spPr>
          <a:xfrm>
            <a:off x="6972350" y="26434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ShareLink</a:t>
            </a:r>
          </a:p>
        </p:txBody>
      </p:sp>
      <p:cxnSp>
        <p:nvCxnSpPr>
          <p:cNvPr id="344" name="Google Shape;344;g3711d298ec9_0_119"/>
          <p:cNvCxnSpPr>
            <a:stCxn id="343" idx="1"/>
          </p:cNvCxnSpPr>
          <p:nvPr/>
        </p:nvCxnSpPr>
        <p:spPr>
          <a:xfrm flipH="1">
            <a:off x="6338150" y="2874325"/>
            <a:ext cx="634200" cy="28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g3711d298ec9_0_119"/>
          <p:cNvSpPr/>
          <p:nvPr/>
        </p:nvSpPr>
        <p:spPr>
          <a:xfrm>
            <a:off x="950150" y="3145575"/>
            <a:ext cx="5352900" cy="6231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0f527ffbd_3_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SHARE IN TRELLO SYSTEM</a:t>
            </a:r>
          </a:p>
        </p:txBody>
      </p:sp>
      <p:sp>
        <p:nvSpPr>
          <p:cNvPr id="352" name="Google Shape;352;g370f527ffbd_3_3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3437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353" name="Google Shape;353;g370f527ffbd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75" y="1273635"/>
            <a:ext cx="1034354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370f527ffbd_3_36"/>
          <p:cNvSpPr txBox="1"/>
          <p:nvPr/>
        </p:nvSpPr>
        <p:spPr>
          <a:xfrm>
            <a:off x="4502900" y="1417300"/>
            <a:ext cx="467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Add member to board with permission </a:t>
            </a:r>
          </a:p>
        </p:txBody>
      </p:sp>
      <p:sp>
        <p:nvSpPr>
          <p:cNvPr id="355" name="Google Shape;355;g370f527ffbd_3_36"/>
          <p:cNvSpPr txBox="1"/>
          <p:nvPr/>
        </p:nvSpPr>
        <p:spPr>
          <a:xfrm>
            <a:off x="7729800" y="4480225"/>
            <a:ext cx="285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Share link with permission</a:t>
            </a:r>
          </a:p>
        </p:txBody>
      </p:sp>
      <p:sp>
        <p:nvSpPr>
          <p:cNvPr id="356" name="Google Shape;356;g370f527ffbd_3_36"/>
          <p:cNvSpPr txBox="1"/>
          <p:nvPr/>
        </p:nvSpPr>
        <p:spPr>
          <a:xfrm>
            <a:off x="3973250" y="4417550"/>
            <a:ext cx="243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 Permission</a:t>
            </a:r>
          </a:p>
        </p:txBody>
      </p:sp>
      <p:sp>
        <p:nvSpPr>
          <p:cNvPr id="357" name="Google Shape;357;g370f527ffbd_3_36"/>
          <p:cNvSpPr/>
          <p:nvPr/>
        </p:nvSpPr>
        <p:spPr>
          <a:xfrm>
            <a:off x="894525" y="2423300"/>
            <a:ext cx="9479700" cy="838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58" name="Google Shape;358;g370f527ffbd_3_36"/>
          <p:cNvCxnSpPr/>
          <p:nvPr/>
        </p:nvCxnSpPr>
        <p:spPr>
          <a:xfrm flipH="1">
            <a:off x="2148675" y="1768475"/>
            <a:ext cx="4154100" cy="711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g370f527ffbd_3_36"/>
          <p:cNvSpPr/>
          <p:nvPr/>
        </p:nvSpPr>
        <p:spPr>
          <a:xfrm>
            <a:off x="894525" y="35113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60" name="Google Shape;360;g370f527ffbd_3_36"/>
          <p:cNvCxnSpPr>
            <a:stCxn id="355" idx="1"/>
          </p:cNvCxnSpPr>
          <p:nvPr/>
        </p:nvCxnSpPr>
        <p:spPr>
          <a:xfrm rot="10800000">
            <a:off x="6631800" y="4277275"/>
            <a:ext cx="1098000" cy="4338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g370f527ffbd_3_36"/>
          <p:cNvSpPr/>
          <p:nvPr/>
        </p:nvSpPr>
        <p:spPr>
          <a:xfrm>
            <a:off x="864000" y="52985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62" name="Google Shape;362;g370f527ffbd_3_36"/>
          <p:cNvCxnSpPr/>
          <p:nvPr/>
        </p:nvCxnSpPr>
        <p:spPr>
          <a:xfrm rot="10800000">
            <a:off x="5634425" y="4739775"/>
            <a:ext cx="298200" cy="5451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0f527ffbd_3_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SHARE IN TRELLO SYSTEM</a:t>
            </a:r>
          </a:p>
        </p:txBody>
      </p:sp>
      <p:sp>
        <p:nvSpPr>
          <p:cNvPr id="369" name="Google Shape;369;g370f527ffbd_3_4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5618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370" name="Google Shape;370;g370f527ffbd_3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10168347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370f527ffbd_3_46"/>
          <p:cNvSpPr txBox="1"/>
          <p:nvPr/>
        </p:nvSpPr>
        <p:spPr>
          <a:xfrm>
            <a:off x="5808025" y="1528775"/>
            <a:ext cx="324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Permission code with admin, member, observer</a:t>
            </a:r>
          </a:p>
        </p:txBody>
      </p:sp>
      <p:sp>
        <p:nvSpPr>
          <p:cNvPr id="372" name="Google Shape;372;g370f527ffbd_3_46"/>
          <p:cNvSpPr/>
          <p:nvPr/>
        </p:nvSpPr>
        <p:spPr>
          <a:xfrm>
            <a:off x="4148775" y="3629375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73" name="Google Shape;373;g370f527ffbd_3_46"/>
          <p:cNvCxnSpPr/>
          <p:nvPr/>
        </p:nvCxnSpPr>
        <p:spPr>
          <a:xfrm rot="10800000" flipH="1">
            <a:off x="5017550" y="2117875"/>
            <a:ext cx="1563000" cy="15219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g370f527ffbd_3_46"/>
          <p:cNvSpPr/>
          <p:nvPr/>
        </p:nvSpPr>
        <p:spPr>
          <a:xfrm>
            <a:off x="4148775" y="43061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75" name="Google Shape;375;g370f527ffbd_3_46"/>
          <p:cNvCxnSpPr>
            <a:stCxn id="374" idx="3"/>
          </p:cNvCxnSpPr>
          <p:nvPr/>
        </p:nvCxnSpPr>
        <p:spPr>
          <a:xfrm rot="10800000" flipH="1">
            <a:off x="5336175" y="2159200"/>
            <a:ext cx="1840500" cy="24195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g370f527ffbd_3_46"/>
          <p:cNvSpPr/>
          <p:nvPr/>
        </p:nvSpPr>
        <p:spPr>
          <a:xfrm>
            <a:off x="8496175" y="54764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77" name="Google Shape;377;g370f527ffbd_3_46"/>
          <p:cNvCxnSpPr>
            <a:stCxn id="376" idx="0"/>
          </p:cNvCxnSpPr>
          <p:nvPr/>
        </p:nvCxnSpPr>
        <p:spPr>
          <a:xfrm rot="10800000">
            <a:off x="8513575" y="1860850"/>
            <a:ext cx="576300" cy="3615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121c272f6_2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SHARELINK, PERMISSION, MEMBER RELATIONSHIP</a:t>
            </a:r>
          </a:p>
        </p:txBody>
      </p:sp>
      <p:pic>
        <p:nvPicPr>
          <p:cNvPr id="384" name="Google Shape;384;g37121c272f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3" y="1799175"/>
            <a:ext cx="11333177" cy="32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370f527ffb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0" y="1223050"/>
            <a:ext cx="9983960" cy="32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70f527ffbd_1_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SETTING IN TRELLO SYSTEM</a:t>
            </a:r>
          </a:p>
        </p:txBody>
      </p:sp>
      <p:sp>
        <p:nvSpPr>
          <p:cNvPr id="392" name="Google Shape;392;g370f527ffbd_1_42"/>
          <p:cNvSpPr txBox="1"/>
          <p:nvPr/>
        </p:nvSpPr>
        <p:spPr>
          <a:xfrm>
            <a:off x="6154600" y="1754100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SettingKey</a:t>
            </a:r>
          </a:p>
        </p:txBody>
      </p:sp>
      <p:cxnSp>
        <p:nvCxnSpPr>
          <p:cNvPr id="393" name="Google Shape;393;g370f527ffbd_1_42"/>
          <p:cNvCxnSpPr>
            <a:endCxn id="392" idx="1"/>
          </p:cNvCxnSpPr>
          <p:nvPr/>
        </p:nvCxnSpPr>
        <p:spPr>
          <a:xfrm rot="10800000" flipH="1">
            <a:off x="4204900" y="1984950"/>
            <a:ext cx="1949700" cy="55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" name="Google Shape;394;g370f527ffbd_1_42"/>
          <p:cNvSpPr/>
          <p:nvPr/>
        </p:nvSpPr>
        <p:spPr>
          <a:xfrm>
            <a:off x="2966625" y="2457275"/>
            <a:ext cx="1180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95" name="Google Shape;395;g370f527ffbd_1_42"/>
          <p:cNvSpPr/>
          <p:nvPr/>
        </p:nvSpPr>
        <p:spPr>
          <a:xfrm>
            <a:off x="3024750" y="2780475"/>
            <a:ext cx="496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96" name="Google Shape;396;g370f527ffbd_1_42"/>
          <p:cNvCxnSpPr>
            <a:stCxn id="395" idx="3"/>
          </p:cNvCxnSpPr>
          <p:nvPr/>
        </p:nvCxnSpPr>
        <p:spPr>
          <a:xfrm>
            <a:off x="3520950" y="2893425"/>
            <a:ext cx="725400" cy="941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g370f527ffbd_1_42"/>
          <p:cNvSpPr txBox="1"/>
          <p:nvPr/>
        </p:nvSpPr>
        <p:spPr>
          <a:xfrm>
            <a:off x="3603200" y="36535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SettingValue</a:t>
            </a:r>
          </a:p>
        </p:txBody>
      </p:sp>
      <p:pic>
        <p:nvPicPr>
          <p:cNvPr id="398" name="Google Shape;398;g370f527ffbd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844" y="3086550"/>
            <a:ext cx="1772150" cy="1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70f527ffbd_1_42"/>
          <p:cNvSpPr txBox="1"/>
          <p:nvPr/>
        </p:nvSpPr>
        <p:spPr>
          <a:xfrm>
            <a:off x="7730950" y="26248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SettingOption</a:t>
            </a:r>
          </a:p>
        </p:txBody>
      </p:sp>
      <p:sp>
        <p:nvSpPr>
          <p:cNvPr id="400" name="Google Shape;400;g370f527ffbd_1_42"/>
          <p:cNvSpPr/>
          <p:nvPr/>
        </p:nvSpPr>
        <p:spPr>
          <a:xfrm>
            <a:off x="8491300" y="33160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01" name="Google Shape;401;g370f527ffbd_1_42"/>
          <p:cNvSpPr/>
          <p:nvPr/>
        </p:nvSpPr>
        <p:spPr>
          <a:xfrm>
            <a:off x="8491300" y="37714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402" name="Google Shape;402;g370f527ffbd_1_42"/>
          <p:cNvCxnSpPr>
            <a:endCxn id="400" idx="1"/>
          </p:cNvCxnSpPr>
          <p:nvPr/>
        </p:nvCxnSpPr>
        <p:spPr>
          <a:xfrm>
            <a:off x="8317900" y="2950800"/>
            <a:ext cx="173400" cy="478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g370f527ffbd_1_42"/>
          <p:cNvCxnSpPr>
            <a:endCxn id="401" idx="1"/>
          </p:cNvCxnSpPr>
          <p:nvPr/>
        </p:nvCxnSpPr>
        <p:spPr>
          <a:xfrm>
            <a:off x="8287300" y="2971500"/>
            <a:ext cx="204000" cy="912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3711d298ec9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91750"/>
            <a:ext cx="7153055" cy="55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711d298ec9_0_1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 SETTING IN TRELLO SYSTEM</a:t>
            </a:r>
          </a:p>
        </p:txBody>
      </p:sp>
      <p:sp>
        <p:nvSpPr>
          <p:cNvPr id="411" name="Google Shape;411;g3711d298ec9_0_143"/>
          <p:cNvSpPr txBox="1"/>
          <p:nvPr/>
        </p:nvSpPr>
        <p:spPr>
          <a:xfrm>
            <a:off x="6154600" y="169572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SettingKey</a:t>
            </a:r>
          </a:p>
        </p:txBody>
      </p:sp>
      <p:cxnSp>
        <p:nvCxnSpPr>
          <p:cNvPr id="412" name="Google Shape;412;g3711d298ec9_0_143"/>
          <p:cNvCxnSpPr>
            <a:stCxn id="413" idx="3"/>
            <a:endCxn id="411" idx="1"/>
          </p:cNvCxnSpPr>
          <p:nvPr/>
        </p:nvCxnSpPr>
        <p:spPr>
          <a:xfrm rot="10800000" flipH="1">
            <a:off x="4924475" y="1926650"/>
            <a:ext cx="1230000" cy="2105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g3711d298ec9_0_143"/>
          <p:cNvSpPr/>
          <p:nvPr/>
        </p:nvSpPr>
        <p:spPr>
          <a:xfrm>
            <a:off x="3856825" y="5135275"/>
            <a:ext cx="10191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15" name="Google Shape;415;g3711d298ec9_0_143"/>
          <p:cNvSpPr txBox="1"/>
          <p:nvPr/>
        </p:nvSpPr>
        <p:spPr>
          <a:xfrm>
            <a:off x="5616925" y="396810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SettingValue</a:t>
            </a:r>
          </a:p>
        </p:txBody>
      </p:sp>
      <p:sp>
        <p:nvSpPr>
          <p:cNvPr id="416" name="Google Shape;416;g3711d298ec9_0_143"/>
          <p:cNvSpPr txBox="1"/>
          <p:nvPr/>
        </p:nvSpPr>
        <p:spPr>
          <a:xfrm>
            <a:off x="5451375" y="490442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SettingOption</a:t>
            </a:r>
          </a:p>
        </p:txBody>
      </p:sp>
      <p:sp>
        <p:nvSpPr>
          <p:cNvPr id="417" name="Google Shape;417;g3711d298ec9_0_143"/>
          <p:cNvSpPr/>
          <p:nvPr/>
        </p:nvSpPr>
        <p:spPr>
          <a:xfrm>
            <a:off x="3912900" y="5566775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13" name="Google Shape;413;g3711d298ec9_0_143"/>
          <p:cNvSpPr/>
          <p:nvPr/>
        </p:nvSpPr>
        <p:spPr>
          <a:xfrm>
            <a:off x="4057175" y="3926750"/>
            <a:ext cx="867300" cy="210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418" name="Google Shape;418;g3711d298ec9_0_143"/>
          <p:cNvCxnSpPr>
            <a:stCxn id="416" idx="1"/>
            <a:endCxn id="417" idx="3"/>
          </p:cNvCxnSpPr>
          <p:nvPr/>
        </p:nvCxnSpPr>
        <p:spPr>
          <a:xfrm flipH="1">
            <a:off x="4562175" y="5135275"/>
            <a:ext cx="889200" cy="544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g3711d298ec9_0_143"/>
          <p:cNvCxnSpPr>
            <a:stCxn id="415" idx="1"/>
            <a:endCxn id="414" idx="3"/>
          </p:cNvCxnSpPr>
          <p:nvPr/>
        </p:nvCxnSpPr>
        <p:spPr>
          <a:xfrm flipH="1">
            <a:off x="4875925" y="4198950"/>
            <a:ext cx="741000" cy="1049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3711d298ec9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674" y="774638"/>
            <a:ext cx="9176201" cy="625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3711d298ec9_1_5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SETTING IN TRELLO SYSTEM</a:t>
            </a:r>
          </a:p>
        </p:txBody>
      </p:sp>
      <p:sp>
        <p:nvSpPr>
          <p:cNvPr id="427" name="Google Shape;427;g3711d298ec9_1_52"/>
          <p:cNvSpPr txBox="1"/>
          <p:nvPr/>
        </p:nvSpPr>
        <p:spPr>
          <a:xfrm>
            <a:off x="5356275" y="179597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SettingKey</a:t>
            </a:r>
          </a:p>
        </p:txBody>
      </p:sp>
      <p:cxnSp>
        <p:nvCxnSpPr>
          <p:cNvPr id="428" name="Google Shape;428;g3711d298ec9_1_52"/>
          <p:cNvCxnSpPr>
            <a:stCxn id="429" idx="1"/>
            <a:endCxn id="427" idx="2"/>
          </p:cNvCxnSpPr>
          <p:nvPr/>
        </p:nvCxnSpPr>
        <p:spPr>
          <a:xfrm rot="10800000">
            <a:off x="6010075" y="2257600"/>
            <a:ext cx="1577100" cy="4083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g3711d298ec9_1_52"/>
          <p:cNvSpPr/>
          <p:nvPr/>
        </p:nvSpPr>
        <p:spPr>
          <a:xfrm>
            <a:off x="7587175" y="2817150"/>
            <a:ext cx="649200" cy="170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31" name="Google Shape;431;g3711d298ec9_1_52"/>
          <p:cNvSpPr txBox="1"/>
          <p:nvPr/>
        </p:nvSpPr>
        <p:spPr>
          <a:xfrm>
            <a:off x="3134775" y="32806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SettingValue</a:t>
            </a:r>
          </a:p>
        </p:txBody>
      </p:sp>
      <p:sp>
        <p:nvSpPr>
          <p:cNvPr id="432" name="Google Shape;432;g3711d298ec9_1_52"/>
          <p:cNvSpPr txBox="1"/>
          <p:nvPr/>
        </p:nvSpPr>
        <p:spPr>
          <a:xfrm>
            <a:off x="2056050" y="39521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SettingOption</a:t>
            </a:r>
          </a:p>
        </p:txBody>
      </p:sp>
      <p:sp>
        <p:nvSpPr>
          <p:cNvPr id="433" name="Google Shape;433;g3711d298ec9_1_52"/>
          <p:cNvSpPr/>
          <p:nvPr/>
        </p:nvSpPr>
        <p:spPr>
          <a:xfrm>
            <a:off x="7548700" y="3612000"/>
            <a:ext cx="649200" cy="2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29" name="Google Shape;429;g3711d298ec9_1_52"/>
          <p:cNvSpPr/>
          <p:nvPr/>
        </p:nvSpPr>
        <p:spPr>
          <a:xfrm>
            <a:off x="7587175" y="2560900"/>
            <a:ext cx="867300" cy="210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434" name="Google Shape;434;g3711d298ec9_1_52"/>
          <p:cNvCxnSpPr/>
          <p:nvPr/>
        </p:nvCxnSpPr>
        <p:spPr>
          <a:xfrm rot="10800000" flipH="1">
            <a:off x="3479425" y="3846175"/>
            <a:ext cx="4024800" cy="3195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g3711d298ec9_1_52"/>
          <p:cNvCxnSpPr>
            <a:endCxn id="430" idx="1"/>
          </p:cNvCxnSpPr>
          <p:nvPr/>
        </p:nvCxnSpPr>
        <p:spPr>
          <a:xfrm rot="10800000" flipH="1">
            <a:off x="4522375" y="2902200"/>
            <a:ext cx="3064800" cy="5787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noProof="1"/>
              <a:t>bbv Software Services AG  |  21/07/2025</a:t>
            </a:r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US" noProof="1"/>
              <a:t>FUNCTIONS IN THE TRELLO SYSTEM</a:t>
            </a:r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 lang="en-US" noProof="1"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67AFE-8F07-8D89-A000-C14FF9A5FAF9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C55979-2A8E-F154-0AEC-D418BE761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07885"/>
            <a:ext cx="12192000" cy="31208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36f82450d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488" y="1710750"/>
            <a:ext cx="5853026" cy="49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6f82450d75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SETTINGKEY, SETTINGOPTION, SETTINGVALUE, SETTINGKEYSETTINGOPTION RELATIONSHIP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711d298ec9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49" name="Google Shape;449;g3711d298ec9_1_0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450" name="Google Shape;450;g3711d298ec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4450"/>
            <a:ext cx="10109868" cy="48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711d298ec9_1_0"/>
          <p:cNvSpPr txBox="1"/>
          <p:nvPr/>
        </p:nvSpPr>
        <p:spPr>
          <a:xfrm>
            <a:off x="4471500" y="1766613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Power-up</a:t>
            </a:r>
          </a:p>
        </p:txBody>
      </p:sp>
      <p:cxnSp>
        <p:nvCxnSpPr>
          <p:cNvPr id="452" name="Google Shape;452;g3711d298ec9_1_0"/>
          <p:cNvCxnSpPr>
            <a:stCxn id="453" idx="3"/>
            <a:endCxn id="451" idx="1"/>
          </p:cNvCxnSpPr>
          <p:nvPr/>
        </p:nvCxnSpPr>
        <p:spPr>
          <a:xfrm rot="10800000" flipH="1">
            <a:off x="3490200" y="1997463"/>
            <a:ext cx="981300" cy="942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g3711d298ec9_1_0"/>
          <p:cNvSpPr/>
          <p:nvPr/>
        </p:nvSpPr>
        <p:spPr>
          <a:xfrm>
            <a:off x="2643900" y="1962513"/>
            <a:ext cx="846300" cy="258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3711d298ec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61316"/>
            <a:ext cx="7655801" cy="574810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3711d298ec9_0_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61" name="Google Shape;461;g3711d298ec9_0_60"/>
          <p:cNvSpPr txBox="1"/>
          <p:nvPr/>
        </p:nvSpPr>
        <p:spPr>
          <a:xfrm>
            <a:off x="4313875" y="1067075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Title</a:t>
            </a:r>
          </a:p>
        </p:txBody>
      </p:sp>
      <p:cxnSp>
        <p:nvCxnSpPr>
          <p:cNvPr id="462" name="Google Shape;462;g3711d298ec9_0_60"/>
          <p:cNvCxnSpPr>
            <a:stCxn id="463" idx="3"/>
          </p:cNvCxnSpPr>
          <p:nvPr/>
        </p:nvCxnSpPr>
        <p:spPr>
          <a:xfrm>
            <a:off x="2112550" y="1618150"/>
            <a:ext cx="855600" cy="46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g3711d298ec9_0_60"/>
          <p:cNvSpPr/>
          <p:nvPr/>
        </p:nvSpPr>
        <p:spPr>
          <a:xfrm>
            <a:off x="3005625" y="1402750"/>
            <a:ext cx="694800" cy="25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463" name="Google Shape;463;g3711d298ec9_0_60"/>
          <p:cNvSpPr txBox="1"/>
          <p:nvPr/>
        </p:nvSpPr>
        <p:spPr>
          <a:xfrm>
            <a:off x="735850" y="1387300"/>
            <a:ext cx="137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Description</a:t>
            </a:r>
          </a:p>
        </p:txBody>
      </p:sp>
      <p:cxnSp>
        <p:nvCxnSpPr>
          <p:cNvPr id="465" name="Google Shape;465;g3711d298ec9_0_60"/>
          <p:cNvCxnSpPr>
            <a:stCxn id="464" idx="3"/>
            <a:endCxn id="461" idx="1"/>
          </p:cNvCxnSpPr>
          <p:nvPr/>
        </p:nvCxnSpPr>
        <p:spPr>
          <a:xfrm rot="10800000" flipH="1">
            <a:off x="3700425" y="1297900"/>
            <a:ext cx="613500" cy="234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" name="Google Shape;466;g3711d298ec9_0_60"/>
          <p:cNvSpPr/>
          <p:nvPr/>
        </p:nvSpPr>
        <p:spPr>
          <a:xfrm>
            <a:off x="1044400" y="3504525"/>
            <a:ext cx="10032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467" name="Google Shape;467;g3711d298ec9_0_60"/>
          <p:cNvSpPr/>
          <p:nvPr/>
        </p:nvSpPr>
        <p:spPr>
          <a:xfrm>
            <a:off x="3005625" y="1822675"/>
            <a:ext cx="4861200" cy="15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68" name="Google Shape;468;g3711d298ec9_0_60"/>
          <p:cNvCxnSpPr>
            <a:endCxn id="466" idx="3"/>
          </p:cNvCxnSpPr>
          <p:nvPr/>
        </p:nvCxnSpPr>
        <p:spPr>
          <a:xfrm flipH="1">
            <a:off x="2047600" y="3269175"/>
            <a:ext cx="374700" cy="350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g3711d298ec9_0_60"/>
          <p:cNvSpPr txBox="1"/>
          <p:nvPr/>
        </p:nvSpPr>
        <p:spPr>
          <a:xfrm>
            <a:off x="1536275" y="5427550"/>
            <a:ext cx="22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PowerUpsCategory</a:t>
            </a:r>
          </a:p>
        </p:txBody>
      </p:sp>
      <p:sp>
        <p:nvSpPr>
          <p:cNvPr id="470" name="Google Shape;470;g3711d298ec9_0_60"/>
          <p:cNvSpPr/>
          <p:nvPr/>
        </p:nvSpPr>
        <p:spPr>
          <a:xfrm>
            <a:off x="670900" y="4466050"/>
            <a:ext cx="15066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71" name="Google Shape;471;g3711d298ec9_0_60"/>
          <p:cNvCxnSpPr>
            <a:stCxn id="469" idx="0"/>
            <a:endCxn id="470" idx="2"/>
          </p:cNvCxnSpPr>
          <p:nvPr/>
        </p:nvCxnSpPr>
        <p:spPr>
          <a:xfrm rot="10800000">
            <a:off x="1424225" y="4696750"/>
            <a:ext cx="1235700" cy="73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g3711d298ec9_0_60"/>
          <p:cNvSpPr txBox="1"/>
          <p:nvPr/>
        </p:nvSpPr>
        <p:spPr>
          <a:xfrm>
            <a:off x="1349600" y="2926675"/>
            <a:ext cx="150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AuthorName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11d298ec9_0_97"/>
          <p:cNvSpPr txBox="1">
            <a:spLocks noGrp="1"/>
          </p:cNvSpPr>
          <p:nvPr>
            <p:ph type="body" idx="1"/>
          </p:nvPr>
        </p:nvSpPr>
        <p:spPr>
          <a:xfrm>
            <a:off x="457200" y="1609727"/>
            <a:ext cx="11329200" cy="36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noProof="1"/>
              <a:t>PowerUp,PowerUpCategory,Board(Quan)</a:t>
            </a:r>
          </a:p>
        </p:txBody>
      </p:sp>
      <p:sp>
        <p:nvSpPr>
          <p:cNvPr id="479" name="Google Shape;479;g3711d298ec9_0_9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BOARD, POWERUP,POWERUPCATEGORY RELATIONSHIP</a:t>
            </a:r>
          </a:p>
        </p:txBody>
      </p:sp>
      <p:pic>
        <p:nvPicPr>
          <p:cNvPr id="480" name="Google Shape;480;g3711d298ec9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9725"/>
            <a:ext cx="112776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70f527ffbd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25" y="1273634"/>
            <a:ext cx="9719999" cy="448736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70f527ffbd_1_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88" name="Google Shape;488;g370f527ffbd_1_54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489" name="Google Shape;489;g370f527ffbd_1_54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BillingPlan</a:t>
            </a:r>
          </a:p>
        </p:txBody>
      </p:sp>
      <p:cxnSp>
        <p:nvCxnSpPr>
          <p:cNvPr id="490" name="Google Shape;490;g370f527ffbd_1_54"/>
          <p:cNvCxnSpPr>
            <a:endCxn id="489" idx="1"/>
          </p:cNvCxnSpPr>
          <p:nvPr/>
        </p:nvCxnSpPr>
        <p:spPr>
          <a:xfrm rot="10800000" flipH="1">
            <a:off x="6136575" y="1926575"/>
            <a:ext cx="1105800" cy="234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g370f527ffbd_1_54"/>
          <p:cNvSpPr/>
          <p:nvPr/>
        </p:nvSpPr>
        <p:spPr>
          <a:xfrm>
            <a:off x="4994525" y="2161475"/>
            <a:ext cx="1219800" cy="3561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3711d298ec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19525"/>
            <a:ext cx="10833487" cy="5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711d298ec9_0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99" name="Google Shape;499;g3711d298ec9_0_43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BillingPlan</a:t>
            </a:r>
          </a:p>
        </p:txBody>
      </p:sp>
      <p:cxnSp>
        <p:nvCxnSpPr>
          <p:cNvPr id="500" name="Google Shape;500;g3711d298ec9_0_43"/>
          <p:cNvCxnSpPr>
            <a:endCxn id="499" idx="1"/>
          </p:cNvCxnSpPr>
          <p:nvPr/>
        </p:nvCxnSpPr>
        <p:spPr>
          <a:xfrm rot="10800000" flipH="1">
            <a:off x="6211575" y="1926575"/>
            <a:ext cx="1030800" cy="464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g3711d298ec9_0_43"/>
          <p:cNvSpPr/>
          <p:nvPr/>
        </p:nvSpPr>
        <p:spPr>
          <a:xfrm>
            <a:off x="4316650" y="2411650"/>
            <a:ext cx="3181800" cy="847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502" name="Google Shape;502;g3711d298ec9_0_43"/>
          <p:cNvSpPr/>
          <p:nvPr/>
        </p:nvSpPr>
        <p:spPr>
          <a:xfrm>
            <a:off x="4316650" y="3709075"/>
            <a:ext cx="6404100" cy="1286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503" name="Google Shape;503;g3711d298ec9_0_43"/>
          <p:cNvSpPr txBox="1"/>
          <p:nvPr/>
        </p:nvSpPr>
        <p:spPr>
          <a:xfrm>
            <a:off x="841025" y="4675225"/>
            <a:ext cx="207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1">
                <a:solidFill>
                  <a:srgbClr val="F5AD33"/>
                </a:solidFill>
              </a:rPr>
              <a:t>PaymentInformation</a:t>
            </a:r>
          </a:p>
        </p:txBody>
      </p:sp>
      <p:cxnSp>
        <p:nvCxnSpPr>
          <p:cNvPr id="504" name="Google Shape;504;g3711d298ec9_0_43"/>
          <p:cNvCxnSpPr>
            <a:stCxn id="503" idx="3"/>
            <a:endCxn id="502" idx="1"/>
          </p:cNvCxnSpPr>
          <p:nvPr/>
        </p:nvCxnSpPr>
        <p:spPr>
          <a:xfrm rot="10800000" flipH="1">
            <a:off x="2918225" y="4352275"/>
            <a:ext cx="1398300" cy="538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7121c272f6_0_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 IN TRELLO SYSTEM</a:t>
            </a:r>
          </a:p>
        </p:txBody>
      </p:sp>
      <p:pic>
        <p:nvPicPr>
          <p:cNvPr id="511" name="Google Shape;511;g37121c272f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098000"/>
            <a:ext cx="9273841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37121c272f6_0_29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Billing.AdditionalInvoiceDetail</a:t>
            </a:r>
          </a:p>
        </p:txBody>
      </p:sp>
      <p:cxnSp>
        <p:nvCxnSpPr>
          <p:cNvPr id="513" name="Google Shape;513;g37121c272f6_0_29"/>
          <p:cNvCxnSpPr>
            <a:endCxn id="514" idx="1"/>
          </p:cNvCxnSpPr>
          <p:nvPr/>
        </p:nvCxnSpPr>
        <p:spPr>
          <a:xfrm>
            <a:off x="4053625" y="4485525"/>
            <a:ext cx="3278400" cy="8340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g37121c272f6_0_29"/>
          <p:cNvSpPr/>
          <p:nvPr/>
        </p:nvSpPr>
        <p:spPr>
          <a:xfrm>
            <a:off x="7332025" y="4713525"/>
            <a:ext cx="1683300" cy="12120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121c272f6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 IN TRELLO SYSTEM</a:t>
            </a:r>
          </a:p>
        </p:txBody>
      </p:sp>
      <p:pic>
        <p:nvPicPr>
          <p:cNvPr id="521" name="Google Shape;521;g37121c272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00" y="1098550"/>
            <a:ext cx="9443885" cy="54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7121c272f6_0_0"/>
          <p:cNvSpPr txBox="1"/>
          <p:nvPr/>
        </p:nvSpPr>
        <p:spPr>
          <a:xfrm>
            <a:off x="7144375" y="21574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Subscription</a:t>
            </a:r>
          </a:p>
        </p:txBody>
      </p:sp>
      <p:cxnSp>
        <p:nvCxnSpPr>
          <p:cNvPr id="523" name="Google Shape;523;g37121c272f6_0_0"/>
          <p:cNvCxnSpPr>
            <a:endCxn id="522" idx="1"/>
          </p:cNvCxnSpPr>
          <p:nvPr/>
        </p:nvCxnSpPr>
        <p:spPr>
          <a:xfrm>
            <a:off x="6346375" y="2046575"/>
            <a:ext cx="798000" cy="34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g37121c272f6_0_0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Billing.AdditionalInvoiceDetail</a:t>
            </a:r>
          </a:p>
        </p:txBody>
      </p:sp>
      <p:cxnSp>
        <p:nvCxnSpPr>
          <p:cNvPr id="525" name="Google Shape;525;g37121c272f6_0_0"/>
          <p:cNvCxnSpPr>
            <a:endCxn id="526" idx="1"/>
          </p:cNvCxnSpPr>
          <p:nvPr/>
        </p:nvCxnSpPr>
        <p:spPr>
          <a:xfrm>
            <a:off x="2395575" y="4482675"/>
            <a:ext cx="815700" cy="46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g37121c272f6_0_0"/>
          <p:cNvSpPr/>
          <p:nvPr/>
        </p:nvSpPr>
        <p:spPr>
          <a:xfrm>
            <a:off x="3211275" y="471352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527" name="Google Shape;527;g37121c272f6_0_0"/>
          <p:cNvSpPr/>
          <p:nvPr/>
        </p:nvSpPr>
        <p:spPr>
          <a:xfrm>
            <a:off x="3178625" y="5715000"/>
            <a:ext cx="6498900" cy="6423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528" name="Google Shape;528;g37121c272f6_0_0"/>
          <p:cNvSpPr txBox="1"/>
          <p:nvPr/>
        </p:nvSpPr>
        <p:spPr>
          <a:xfrm>
            <a:off x="911125" y="5227200"/>
            <a:ext cx="191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Query from subscription</a:t>
            </a:r>
          </a:p>
        </p:txBody>
      </p:sp>
      <p:cxnSp>
        <p:nvCxnSpPr>
          <p:cNvPr id="529" name="Google Shape;529;g37121c272f6_0_0"/>
          <p:cNvCxnSpPr>
            <a:stCxn id="528" idx="3"/>
            <a:endCxn id="527" idx="1"/>
          </p:cNvCxnSpPr>
          <p:nvPr/>
        </p:nvCxnSpPr>
        <p:spPr>
          <a:xfrm>
            <a:off x="2823625" y="5596650"/>
            <a:ext cx="354900" cy="4395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g37121c272f6_0_0"/>
          <p:cNvSpPr/>
          <p:nvPr/>
        </p:nvSpPr>
        <p:spPr>
          <a:xfrm>
            <a:off x="3178625" y="152877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7121c272f6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 IN TRELLO SYSTEM</a:t>
            </a:r>
          </a:p>
        </p:txBody>
      </p:sp>
      <p:pic>
        <p:nvPicPr>
          <p:cNvPr id="537" name="Google Shape;537;g37121c272f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54450"/>
            <a:ext cx="9250123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37121c272f6_0_18"/>
          <p:cNvSpPr txBox="1"/>
          <p:nvPr/>
        </p:nvSpPr>
        <p:spPr>
          <a:xfrm>
            <a:off x="4221875" y="4651425"/>
            <a:ext cx="16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BillingContact</a:t>
            </a:r>
          </a:p>
        </p:txBody>
      </p:sp>
      <p:sp>
        <p:nvSpPr>
          <p:cNvPr id="539" name="Google Shape;539;g37121c272f6_0_18"/>
          <p:cNvSpPr/>
          <p:nvPr/>
        </p:nvSpPr>
        <p:spPr>
          <a:xfrm>
            <a:off x="7238425" y="4153875"/>
            <a:ext cx="1840500" cy="1922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40" name="Google Shape;540;g37121c272f6_0_18"/>
          <p:cNvCxnSpPr>
            <a:cxnSpLocks/>
            <a:stCxn id="538" idx="3"/>
          </p:cNvCxnSpPr>
          <p:nvPr/>
        </p:nvCxnSpPr>
        <p:spPr>
          <a:xfrm>
            <a:off x="5829875" y="4882275"/>
            <a:ext cx="1428900" cy="1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121c272f6_2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BILLINGCONTACT, BILLINGPLAN, SUBSCRIPTION  RELATIONSHIP</a:t>
            </a:r>
          </a:p>
        </p:txBody>
      </p:sp>
      <p:pic>
        <p:nvPicPr>
          <p:cNvPr id="547" name="Google Shape;547;g37121c272f6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0400"/>
            <a:ext cx="11329800" cy="484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indent="-625475">
              <a:spcBef>
                <a:spcPts val="0"/>
              </a:spcBef>
            </a:pPr>
            <a:r>
              <a:rPr lang="en-US" noProof="1"/>
              <a:t>Introduction to Functionality and UI in the Trello System</a:t>
            </a:r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US" noProof="1"/>
              <a:t>Entities in Trello System</a:t>
            </a:r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US" noProof="1"/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Agenda</a:t>
            </a:r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11d298ec9_1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554" name="Google Shape;554;g3711d298ec9_1_23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555" name="Google Shape;555;g3711d298ec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2" y="1257750"/>
            <a:ext cx="10657801" cy="43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3711d298ec9_1_23"/>
          <p:cNvSpPr/>
          <p:nvPr/>
        </p:nvSpPr>
        <p:spPr>
          <a:xfrm>
            <a:off x="3318025" y="3615475"/>
            <a:ext cx="73677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57" name="Google Shape;557;g3711d298ec9_1_23"/>
          <p:cNvCxnSpPr/>
          <p:nvPr/>
        </p:nvCxnSpPr>
        <p:spPr>
          <a:xfrm rot="10800000" flipH="1">
            <a:off x="7088475" y="1897675"/>
            <a:ext cx="500100" cy="1717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g3711d298ec9_1_23"/>
          <p:cNvSpPr txBox="1"/>
          <p:nvPr/>
        </p:nvSpPr>
        <p:spPr>
          <a:xfrm>
            <a:off x="7252025" y="152877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Export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3711d298e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75" y="1309625"/>
            <a:ext cx="9660275" cy="48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711d298ec9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 IN TRELLO SYSTEM</a:t>
            </a:r>
          </a:p>
        </p:txBody>
      </p:sp>
      <p:sp>
        <p:nvSpPr>
          <p:cNvPr id="566" name="Google Shape;566;g3711d298ec9_0_0"/>
          <p:cNvSpPr txBox="1"/>
          <p:nvPr/>
        </p:nvSpPr>
        <p:spPr>
          <a:xfrm>
            <a:off x="6719025" y="130962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Username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567" name="Google Shape;567;g3711d298ec9_0_0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UserBio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568" name="Google Shape;568;g3711d298ec9_0_0"/>
          <p:cNvSpPr/>
          <p:nvPr/>
        </p:nvSpPr>
        <p:spPr>
          <a:xfrm>
            <a:off x="1206850" y="1364250"/>
            <a:ext cx="1434000" cy="43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69" name="Google Shape;569;g3711d298ec9_0_0"/>
          <p:cNvCxnSpPr>
            <a:stCxn id="566" idx="1"/>
            <a:endCxn id="568" idx="3"/>
          </p:cNvCxnSpPr>
          <p:nvPr/>
        </p:nvCxnSpPr>
        <p:spPr>
          <a:xfrm flipH="1">
            <a:off x="2640825" y="1528775"/>
            <a:ext cx="4078200" cy="5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g3711d298ec9_0_0"/>
          <p:cNvSpPr/>
          <p:nvPr/>
        </p:nvSpPr>
        <p:spPr>
          <a:xfrm>
            <a:off x="1206850" y="2801900"/>
            <a:ext cx="623400" cy="282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71" name="Google Shape;571;g3711d298ec9_0_0"/>
          <p:cNvCxnSpPr>
            <a:stCxn id="567" idx="0"/>
            <a:endCxn id="570" idx="2"/>
          </p:cNvCxnSpPr>
          <p:nvPr/>
        </p:nvCxnSpPr>
        <p:spPr>
          <a:xfrm rot="10800000">
            <a:off x="1518550" y="3084475"/>
            <a:ext cx="1786200" cy="1305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6f5cd5a2ba_0_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IN TRELLO SYSTEM</a:t>
            </a:r>
          </a:p>
        </p:txBody>
      </p:sp>
      <p:sp>
        <p:nvSpPr>
          <p:cNvPr id="578" name="Google Shape;578;g36f5cd5a2ba_0_30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579" name="Google Shape;579;g36f5cd5a2b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2722800" cy="66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36f5cd5a2b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675" y="1273625"/>
            <a:ext cx="8397524" cy="394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36f5cd5a2ba_0_30"/>
          <p:cNvSpPr txBox="1"/>
          <p:nvPr/>
        </p:nvSpPr>
        <p:spPr>
          <a:xfrm>
            <a:off x="3363675" y="547325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</a:p>
        </p:txBody>
      </p:sp>
      <p:sp>
        <p:nvSpPr>
          <p:cNvPr id="582" name="Google Shape;582;g36f5cd5a2ba_0_30"/>
          <p:cNvSpPr/>
          <p:nvPr/>
        </p:nvSpPr>
        <p:spPr>
          <a:xfrm>
            <a:off x="435425" y="1336650"/>
            <a:ext cx="2837700" cy="4598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83" name="Google Shape;583;g36f5cd5a2ba_0_30"/>
          <p:cNvCxnSpPr>
            <a:endCxn id="581" idx="1"/>
          </p:cNvCxnSpPr>
          <p:nvPr/>
        </p:nvCxnSpPr>
        <p:spPr>
          <a:xfrm>
            <a:off x="3053775" y="5490500"/>
            <a:ext cx="309900" cy="213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g36f5cd5a2ba_0_30"/>
          <p:cNvSpPr/>
          <p:nvPr/>
        </p:nvSpPr>
        <p:spPr>
          <a:xfrm>
            <a:off x="3363675" y="1336650"/>
            <a:ext cx="8306400" cy="3879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85" name="Google Shape;585;g36f5cd5a2ba_0_30"/>
          <p:cNvCxnSpPr/>
          <p:nvPr/>
        </p:nvCxnSpPr>
        <p:spPr>
          <a:xfrm flipH="1">
            <a:off x="4102550" y="5243750"/>
            <a:ext cx="2837700" cy="4113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g36f5cd5a2ba_0_30"/>
          <p:cNvSpPr txBox="1"/>
          <p:nvPr/>
        </p:nvSpPr>
        <p:spPr>
          <a:xfrm>
            <a:off x="4307800" y="282110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Stage</a:t>
            </a:r>
          </a:p>
        </p:txBody>
      </p:sp>
      <p:sp>
        <p:nvSpPr>
          <p:cNvPr id="587" name="Google Shape;587;g36f5cd5a2ba_0_30"/>
          <p:cNvSpPr/>
          <p:nvPr/>
        </p:nvSpPr>
        <p:spPr>
          <a:xfrm>
            <a:off x="3413575" y="1528775"/>
            <a:ext cx="1254300" cy="6288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88" name="Google Shape;588;g36f5cd5a2ba_0_30"/>
          <p:cNvCxnSpPr>
            <a:endCxn id="586" idx="0"/>
          </p:cNvCxnSpPr>
          <p:nvPr/>
        </p:nvCxnSpPr>
        <p:spPr>
          <a:xfrm>
            <a:off x="4379950" y="2344400"/>
            <a:ext cx="375300" cy="476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70f527ffbd_2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STAGE IN TRELLO SYSTEM</a:t>
            </a:r>
          </a:p>
        </p:txBody>
      </p:sp>
      <p:sp>
        <p:nvSpPr>
          <p:cNvPr id="595" name="Google Shape;595;g370f527ffbd_2_2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596" name="Google Shape;596;g370f527ffb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5" y="1013926"/>
            <a:ext cx="10989303" cy="61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70f527ffbd_2_23"/>
          <p:cNvSpPr txBox="1"/>
          <p:nvPr/>
        </p:nvSpPr>
        <p:spPr>
          <a:xfrm>
            <a:off x="520250" y="405372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Stage Position</a:t>
            </a:r>
          </a:p>
        </p:txBody>
      </p:sp>
      <p:sp>
        <p:nvSpPr>
          <p:cNvPr id="598" name="Google Shape;598;g370f527ffbd_2_23"/>
          <p:cNvSpPr/>
          <p:nvPr/>
        </p:nvSpPr>
        <p:spPr>
          <a:xfrm>
            <a:off x="2776100" y="2272300"/>
            <a:ext cx="3002400" cy="2364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99" name="Google Shape;599;g370f527ffbd_2_23"/>
          <p:cNvCxnSpPr/>
          <p:nvPr/>
        </p:nvCxnSpPr>
        <p:spPr>
          <a:xfrm flipH="1">
            <a:off x="2066825" y="3187375"/>
            <a:ext cx="699000" cy="1059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6f5cd5a2ba_2_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STAGE IN TRELLO SYSTEM</a:t>
            </a:r>
          </a:p>
        </p:txBody>
      </p:sp>
      <p:sp>
        <p:nvSpPr>
          <p:cNvPr id="606" name="Google Shape;606;g36f5cd5a2ba_2_1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07" name="Google Shape;607;g36f5cd5a2b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5"/>
            <a:ext cx="2325450" cy="56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6f5cd5a2ba_2_13"/>
          <p:cNvSpPr txBox="1"/>
          <p:nvPr/>
        </p:nvSpPr>
        <p:spPr>
          <a:xfrm>
            <a:off x="5104175" y="1759625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Stage</a:t>
            </a:r>
          </a:p>
        </p:txBody>
      </p:sp>
      <p:sp>
        <p:nvSpPr>
          <p:cNvPr id="609" name="Google Shape;609;g36f5cd5a2ba_2_13"/>
          <p:cNvSpPr txBox="1"/>
          <p:nvPr/>
        </p:nvSpPr>
        <p:spPr>
          <a:xfrm>
            <a:off x="3592750" y="3764575"/>
            <a:ext cx="6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</a:t>
            </a:r>
          </a:p>
        </p:txBody>
      </p:sp>
      <p:sp>
        <p:nvSpPr>
          <p:cNvPr id="610" name="Google Shape;610;g36f5cd5a2ba_2_13"/>
          <p:cNvSpPr/>
          <p:nvPr/>
        </p:nvSpPr>
        <p:spPr>
          <a:xfrm>
            <a:off x="514100" y="1759625"/>
            <a:ext cx="2169600" cy="1059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611" name="Google Shape;611;g36f5cd5a2ba_2_13"/>
          <p:cNvCxnSpPr>
            <a:stCxn id="609" idx="1"/>
            <a:endCxn id="610" idx="3"/>
          </p:cNvCxnSpPr>
          <p:nvPr/>
        </p:nvCxnSpPr>
        <p:spPr>
          <a:xfrm rot="10800000">
            <a:off x="2683750" y="2289025"/>
            <a:ext cx="909000" cy="17064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g36f5cd5a2ba_2_13"/>
          <p:cNvSpPr/>
          <p:nvPr/>
        </p:nvSpPr>
        <p:spPr>
          <a:xfrm>
            <a:off x="506550" y="2899500"/>
            <a:ext cx="2169600" cy="3084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613" name="Google Shape;613;g36f5cd5a2ba_2_13"/>
          <p:cNvCxnSpPr>
            <a:stCxn id="609" idx="1"/>
            <a:endCxn id="612" idx="3"/>
          </p:cNvCxnSpPr>
          <p:nvPr/>
        </p:nvCxnSpPr>
        <p:spPr>
          <a:xfrm rot="10800000">
            <a:off x="2676250" y="3053725"/>
            <a:ext cx="916500" cy="941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g36f5cd5a2ba_2_13"/>
          <p:cNvCxnSpPr/>
          <p:nvPr/>
        </p:nvCxnSpPr>
        <p:spPr>
          <a:xfrm rot="10800000">
            <a:off x="2755450" y="3526825"/>
            <a:ext cx="989700" cy="621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g36f5cd5a2ba_2_13"/>
          <p:cNvSpPr/>
          <p:nvPr/>
        </p:nvSpPr>
        <p:spPr>
          <a:xfrm>
            <a:off x="514100" y="3288775"/>
            <a:ext cx="2169600" cy="402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616" name="Google Shape;616;g36f5cd5a2ba_2_13"/>
          <p:cNvCxnSpPr>
            <a:stCxn id="608" idx="1"/>
          </p:cNvCxnSpPr>
          <p:nvPr/>
        </p:nvCxnSpPr>
        <p:spPr>
          <a:xfrm rot="10800000">
            <a:off x="2827475" y="1552475"/>
            <a:ext cx="2276700" cy="438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" name="Google Shape;617;g36f5cd5a2ba_2_13"/>
          <p:cNvSpPr/>
          <p:nvPr/>
        </p:nvSpPr>
        <p:spPr>
          <a:xfrm>
            <a:off x="359875" y="1264625"/>
            <a:ext cx="2467500" cy="53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f5cd5a2ba_2_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624" name="Google Shape;624;g36f5cd5a2ba_2_2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25" name="Google Shape;625;g36f5cd5a2ba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143625"/>
            <a:ext cx="9335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36f5cd5a2ba_2_21"/>
          <p:cNvSpPr txBox="1"/>
          <p:nvPr/>
        </p:nvSpPr>
        <p:spPr>
          <a:xfrm>
            <a:off x="2624425" y="1297925"/>
            <a:ext cx="23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 Card</a:t>
            </a:r>
          </a:p>
        </p:txBody>
      </p:sp>
      <p:sp>
        <p:nvSpPr>
          <p:cNvPr id="627" name="Google Shape;627;g36f5cd5a2ba_2_21"/>
          <p:cNvSpPr/>
          <p:nvPr/>
        </p:nvSpPr>
        <p:spPr>
          <a:xfrm>
            <a:off x="894525" y="3007500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28" name="Google Shape;628;g36f5cd5a2ba_2_21"/>
          <p:cNvCxnSpPr/>
          <p:nvPr/>
        </p:nvCxnSpPr>
        <p:spPr>
          <a:xfrm flipH="1">
            <a:off x="2005025" y="1603975"/>
            <a:ext cx="873900" cy="141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g36f5cd5a2ba_2_21"/>
          <p:cNvSpPr/>
          <p:nvPr/>
        </p:nvSpPr>
        <p:spPr>
          <a:xfrm>
            <a:off x="2230325" y="2909525"/>
            <a:ext cx="9261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30" name="Google Shape;630;g36f5cd5a2ba_2_21"/>
          <p:cNvCxnSpPr>
            <a:endCxn id="631" idx="1"/>
          </p:cNvCxnSpPr>
          <p:nvPr/>
        </p:nvCxnSpPr>
        <p:spPr>
          <a:xfrm>
            <a:off x="3298275" y="3515925"/>
            <a:ext cx="978600" cy="41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g36f5cd5a2ba_2_21"/>
          <p:cNvSpPr txBox="1"/>
          <p:nvPr/>
        </p:nvSpPr>
        <p:spPr>
          <a:xfrm>
            <a:off x="4276875" y="369667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Label</a:t>
            </a:r>
          </a:p>
        </p:txBody>
      </p:sp>
      <p:sp>
        <p:nvSpPr>
          <p:cNvPr id="632" name="Google Shape;632;g36f5cd5a2ba_2_21"/>
          <p:cNvSpPr txBox="1"/>
          <p:nvPr/>
        </p:nvSpPr>
        <p:spPr>
          <a:xfrm>
            <a:off x="5976675" y="175962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CardDate</a:t>
            </a:r>
          </a:p>
        </p:txBody>
      </p:sp>
      <p:sp>
        <p:nvSpPr>
          <p:cNvPr id="633" name="Google Shape;633;g36f5cd5a2ba_2_21"/>
          <p:cNvSpPr txBox="1"/>
          <p:nvPr/>
        </p:nvSpPr>
        <p:spPr>
          <a:xfrm>
            <a:off x="5976675" y="510510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CardLocation</a:t>
            </a:r>
          </a:p>
        </p:txBody>
      </p:sp>
      <p:sp>
        <p:nvSpPr>
          <p:cNvPr id="634" name="Google Shape;634;g36f5cd5a2ba_2_21"/>
          <p:cNvSpPr/>
          <p:nvPr/>
        </p:nvSpPr>
        <p:spPr>
          <a:xfrm>
            <a:off x="3566125" y="2909525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35" name="Google Shape;635;g36f5cd5a2ba_2_21"/>
          <p:cNvCxnSpPr>
            <a:endCxn id="632" idx="1"/>
          </p:cNvCxnSpPr>
          <p:nvPr/>
        </p:nvCxnSpPr>
        <p:spPr>
          <a:xfrm rot="10800000" flipH="1">
            <a:off x="4842675" y="1990475"/>
            <a:ext cx="1134000" cy="929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g36f5cd5a2ba_2_21"/>
          <p:cNvCxnSpPr>
            <a:endCxn id="633" idx="1"/>
          </p:cNvCxnSpPr>
          <p:nvPr/>
        </p:nvCxnSpPr>
        <p:spPr>
          <a:xfrm rot="10800000" flipH="1">
            <a:off x="5562375" y="5335950"/>
            <a:ext cx="414300" cy="165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g36f5cd5a2ba_2_21"/>
          <p:cNvSpPr/>
          <p:nvPr/>
        </p:nvSpPr>
        <p:spPr>
          <a:xfrm>
            <a:off x="647750" y="5500800"/>
            <a:ext cx="4893900" cy="1480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38" name="Google Shape;638;g36f5cd5a2ba_2_21"/>
          <p:cNvSpPr txBox="1"/>
          <p:nvPr/>
        </p:nvSpPr>
        <p:spPr>
          <a:xfrm>
            <a:off x="6193875" y="4239600"/>
            <a:ext cx="184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CardDescription</a:t>
            </a:r>
          </a:p>
        </p:txBody>
      </p:sp>
      <p:sp>
        <p:nvSpPr>
          <p:cNvPr id="639" name="Google Shape;639;g36f5cd5a2ba_2_21"/>
          <p:cNvSpPr/>
          <p:nvPr/>
        </p:nvSpPr>
        <p:spPr>
          <a:xfrm>
            <a:off x="894525" y="4423775"/>
            <a:ext cx="45972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40" name="Google Shape;640;g36f5cd5a2ba_2_21"/>
          <p:cNvCxnSpPr>
            <a:stCxn id="639" idx="3"/>
            <a:endCxn id="638" idx="1"/>
          </p:cNvCxnSpPr>
          <p:nvPr/>
        </p:nvCxnSpPr>
        <p:spPr>
          <a:xfrm rot="10800000" flipH="1">
            <a:off x="5491725" y="4470575"/>
            <a:ext cx="702300" cy="243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0f527ffbd_3_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647" name="Google Shape;647;g370f527ffbd_3_6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48" name="Google Shape;648;g370f527ffbd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13" y="1273625"/>
            <a:ext cx="878318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370f527ffbd_3_63"/>
          <p:cNvSpPr txBox="1"/>
          <p:nvPr/>
        </p:nvSpPr>
        <p:spPr>
          <a:xfrm>
            <a:off x="4005175" y="386557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 Position</a:t>
            </a:r>
          </a:p>
        </p:txBody>
      </p:sp>
      <p:sp>
        <p:nvSpPr>
          <p:cNvPr id="650" name="Google Shape;650;g370f527ffbd_3_63"/>
          <p:cNvSpPr txBox="1"/>
          <p:nvPr/>
        </p:nvSpPr>
        <p:spPr>
          <a:xfrm>
            <a:off x="3875075" y="1695725"/>
            <a:ext cx="191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 Activities</a:t>
            </a:r>
          </a:p>
        </p:txBody>
      </p:sp>
      <p:sp>
        <p:nvSpPr>
          <p:cNvPr id="651" name="Google Shape;651;g370f527ffbd_3_63"/>
          <p:cNvSpPr/>
          <p:nvPr/>
        </p:nvSpPr>
        <p:spPr>
          <a:xfrm>
            <a:off x="6126325" y="2559925"/>
            <a:ext cx="3189000" cy="504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52" name="Google Shape;652;g370f527ffbd_3_63"/>
          <p:cNvCxnSpPr>
            <a:endCxn id="651" idx="1"/>
          </p:cNvCxnSpPr>
          <p:nvPr/>
        </p:nvCxnSpPr>
        <p:spPr>
          <a:xfrm>
            <a:off x="5511025" y="1932925"/>
            <a:ext cx="615300" cy="87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g370f527ffbd_3_63"/>
          <p:cNvSpPr/>
          <p:nvPr/>
        </p:nvSpPr>
        <p:spPr>
          <a:xfrm>
            <a:off x="1117225" y="2907675"/>
            <a:ext cx="2358000" cy="1698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54" name="Google Shape;654;g370f527ffbd_3_63"/>
          <p:cNvCxnSpPr>
            <a:stCxn id="653" idx="3"/>
            <a:endCxn id="649" idx="1"/>
          </p:cNvCxnSpPr>
          <p:nvPr/>
        </p:nvCxnSpPr>
        <p:spPr>
          <a:xfrm>
            <a:off x="3475225" y="3756975"/>
            <a:ext cx="530100" cy="339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0f527ffbd_3_7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661" name="Google Shape;661;g370f527ffbd_3_77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62" name="Google Shape;662;g370f527ffbd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25" y="1273625"/>
            <a:ext cx="908480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370f527ffbd_3_77"/>
          <p:cNvSpPr txBox="1"/>
          <p:nvPr/>
        </p:nvSpPr>
        <p:spPr>
          <a:xfrm>
            <a:off x="4070450" y="3289425"/>
            <a:ext cx="140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 Cover</a:t>
            </a:r>
          </a:p>
        </p:txBody>
      </p:sp>
      <p:sp>
        <p:nvSpPr>
          <p:cNvPr id="664" name="Google Shape;664;g370f527ffbd_3_77"/>
          <p:cNvSpPr/>
          <p:nvPr/>
        </p:nvSpPr>
        <p:spPr>
          <a:xfrm>
            <a:off x="7762800" y="1573125"/>
            <a:ext cx="2169300" cy="4854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65" name="Google Shape;665;g370f527ffbd_3_77"/>
          <p:cNvCxnSpPr>
            <a:stCxn id="663" idx="3"/>
          </p:cNvCxnSpPr>
          <p:nvPr/>
        </p:nvCxnSpPr>
        <p:spPr>
          <a:xfrm>
            <a:off x="5480150" y="3520275"/>
            <a:ext cx="2282700" cy="1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g370f527ffbd_3_77"/>
          <p:cNvSpPr/>
          <p:nvPr/>
        </p:nvSpPr>
        <p:spPr>
          <a:xfrm>
            <a:off x="8635650" y="2858375"/>
            <a:ext cx="423600" cy="288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67" name="Google Shape;667;g370f527ffbd_3_77"/>
          <p:cNvSpPr txBox="1"/>
          <p:nvPr/>
        </p:nvSpPr>
        <p:spPr>
          <a:xfrm>
            <a:off x="6711075" y="19960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Color</a:t>
            </a:r>
          </a:p>
        </p:txBody>
      </p:sp>
      <p:cxnSp>
        <p:nvCxnSpPr>
          <p:cNvPr id="668" name="Google Shape;668;g370f527ffbd_3_77"/>
          <p:cNvCxnSpPr>
            <a:endCxn id="666" idx="1"/>
          </p:cNvCxnSpPr>
          <p:nvPr/>
        </p:nvCxnSpPr>
        <p:spPr>
          <a:xfrm>
            <a:off x="7330950" y="2313275"/>
            <a:ext cx="1304700" cy="689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g370f527ffbd_3_77"/>
          <p:cNvSpPr/>
          <p:nvPr/>
        </p:nvSpPr>
        <p:spPr>
          <a:xfrm>
            <a:off x="7834775" y="4010975"/>
            <a:ext cx="20256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70" name="Google Shape;670;g370f527ffbd_3_77"/>
          <p:cNvSpPr txBox="1"/>
          <p:nvPr/>
        </p:nvSpPr>
        <p:spPr>
          <a:xfrm>
            <a:off x="6069600" y="2540675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Attachment</a:t>
            </a:r>
          </a:p>
        </p:txBody>
      </p:sp>
      <p:cxnSp>
        <p:nvCxnSpPr>
          <p:cNvPr id="671" name="Google Shape;671;g370f527ffbd_3_77"/>
          <p:cNvCxnSpPr>
            <a:stCxn id="670" idx="3"/>
            <a:endCxn id="669" idx="0"/>
          </p:cNvCxnSpPr>
          <p:nvPr/>
        </p:nvCxnSpPr>
        <p:spPr>
          <a:xfrm>
            <a:off x="7479300" y="2740775"/>
            <a:ext cx="1368300" cy="1270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" name="Google Shape;672;g370f527ffbd_3_77"/>
          <p:cNvSpPr txBox="1"/>
          <p:nvPr/>
        </p:nvSpPr>
        <p:spPr>
          <a:xfrm>
            <a:off x="5257950" y="4843675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UnsplashImg</a:t>
            </a:r>
          </a:p>
        </p:txBody>
      </p:sp>
      <p:cxnSp>
        <p:nvCxnSpPr>
          <p:cNvPr id="673" name="Google Shape;673;g370f527ffbd_3_77"/>
          <p:cNvCxnSpPr>
            <a:stCxn id="672" idx="3"/>
            <a:endCxn id="674" idx="1"/>
          </p:cNvCxnSpPr>
          <p:nvPr/>
        </p:nvCxnSpPr>
        <p:spPr>
          <a:xfrm>
            <a:off x="6934050" y="5043775"/>
            <a:ext cx="1546800" cy="3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g370f527ffbd_3_77"/>
          <p:cNvSpPr/>
          <p:nvPr/>
        </p:nvSpPr>
        <p:spPr>
          <a:xfrm>
            <a:off x="8480700" y="4843675"/>
            <a:ext cx="7320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6f5cd5a2ba_2_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LABEL AND COLOR IN TRELLO SYSTEM</a:t>
            </a:r>
          </a:p>
        </p:txBody>
      </p:sp>
      <p:sp>
        <p:nvSpPr>
          <p:cNvPr id="681" name="Google Shape;681;g36f5cd5a2ba_2_68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82" name="Google Shape;682;g36f5cd5a2ba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4"/>
            <a:ext cx="30031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36f5cd5a2ba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50" y="1273625"/>
            <a:ext cx="5219700" cy="45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g36f5cd5a2ba_2_68"/>
          <p:cNvCxnSpPr>
            <a:endCxn id="685" idx="3"/>
          </p:cNvCxnSpPr>
          <p:nvPr/>
        </p:nvCxnSpPr>
        <p:spPr>
          <a:xfrm rot="10800000">
            <a:off x="3021275" y="308790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g36f5cd5a2ba_2_68"/>
          <p:cNvSpPr/>
          <p:nvPr/>
        </p:nvSpPr>
        <p:spPr>
          <a:xfrm>
            <a:off x="1167575" y="2929200"/>
            <a:ext cx="1853700" cy="31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86" name="Google Shape;686;g36f5cd5a2ba_2_68"/>
          <p:cNvSpPr txBox="1"/>
          <p:nvPr/>
        </p:nvSpPr>
        <p:spPr>
          <a:xfrm>
            <a:off x="3593494" y="3853575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Label</a:t>
            </a:r>
          </a:p>
        </p:txBody>
      </p:sp>
      <p:sp>
        <p:nvSpPr>
          <p:cNvPr id="687" name="Google Shape;687;g36f5cd5a2ba_2_68"/>
          <p:cNvSpPr txBox="1"/>
          <p:nvPr/>
        </p:nvSpPr>
        <p:spPr>
          <a:xfrm>
            <a:off x="5630419" y="3780650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Color</a:t>
            </a:r>
          </a:p>
        </p:txBody>
      </p:sp>
      <p:cxnSp>
        <p:nvCxnSpPr>
          <p:cNvPr id="688" name="Google Shape;688;g36f5cd5a2ba_2_68"/>
          <p:cNvCxnSpPr>
            <a:stCxn id="689" idx="1"/>
            <a:endCxn id="687" idx="2"/>
          </p:cNvCxnSpPr>
          <p:nvPr/>
        </p:nvCxnSpPr>
        <p:spPr>
          <a:xfrm rot="10800000">
            <a:off x="6034850" y="4242500"/>
            <a:ext cx="1662900" cy="46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g36f5cd5a2ba_2_68"/>
          <p:cNvSpPr/>
          <p:nvPr/>
        </p:nvSpPr>
        <p:spPr>
          <a:xfrm>
            <a:off x="7697750" y="4512200"/>
            <a:ext cx="546900" cy="382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711d298ec9_1_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BOARD, STAGE, CARD, LABEL, COLOR RELATIONSHIP</a:t>
            </a:r>
          </a:p>
        </p:txBody>
      </p:sp>
      <p:pic>
        <p:nvPicPr>
          <p:cNvPr id="696" name="Google Shape;696;g3711d298ec9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63" y="1269650"/>
            <a:ext cx="7019501" cy="54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0fc456c4b_0_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BOARDS TAB IN TRELLO SYSTEM</a:t>
            </a:r>
          </a:p>
        </p:txBody>
      </p:sp>
      <p:sp>
        <p:nvSpPr>
          <p:cNvPr id="223" name="Google Shape;223;g370fc456c4b_0_4"/>
          <p:cNvSpPr txBox="1">
            <a:spLocks noGrp="1"/>
          </p:cNvSpPr>
          <p:nvPr>
            <p:ph type="body" idx="1"/>
          </p:nvPr>
        </p:nvSpPr>
        <p:spPr>
          <a:xfrm>
            <a:off x="2496900" y="1273625"/>
            <a:ext cx="70239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224" name="Google Shape;224;g370fc456c4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825" y="1273625"/>
            <a:ext cx="702406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70fc456c4b_0_4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26" name="Google Shape;226;g370fc456c4b_0_4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Workspace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27" name="Google Shape;227;g370fc456c4b_0_4"/>
          <p:cNvSpPr/>
          <p:nvPr/>
        </p:nvSpPr>
        <p:spPr>
          <a:xfrm>
            <a:off x="4256700" y="1528775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28" name="Google Shape;228;g370fc456c4b_0_4"/>
          <p:cNvCxnSpPr>
            <a:stCxn id="225" idx="1"/>
          </p:cNvCxnSpPr>
          <p:nvPr/>
        </p:nvCxnSpPr>
        <p:spPr>
          <a:xfrm flipH="1">
            <a:off x="5654925" y="1528775"/>
            <a:ext cx="1064100" cy="106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g370fc456c4b_0_4"/>
          <p:cNvSpPr/>
          <p:nvPr/>
        </p:nvSpPr>
        <p:spPr>
          <a:xfrm>
            <a:off x="4220925" y="2801900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30" name="Google Shape;230;g370fc456c4b_0_4"/>
          <p:cNvCxnSpPr/>
          <p:nvPr/>
        </p:nvCxnSpPr>
        <p:spPr>
          <a:xfrm flipH="1">
            <a:off x="5665425" y="1681175"/>
            <a:ext cx="1206000" cy="115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g370fc456c4b_0_4"/>
          <p:cNvCxnSpPr>
            <a:endCxn id="226" idx="2"/>
          </p:cNvCxnSpPr>
          <p:nvPr/>
        </p:nvCxnSpPr>
        <p:spPr>
          <a:xfrm rot="10800000">
            <a:off x="3304750" y="4828675"/>
            <a:ext cx="962100" cy="29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4220925" y="5108275"/>
            <a:ext cx="1434000" cy="565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33" name="Google Shape;233;g370fc456c4b_0_4"/>
          <p:cNvSpPr/>
          <p:nvPr/>
        </p:nvSpPr>
        <p:spPr>
          <a:xfrm>
            <a:off x="2570475" y="2890850"/>
            <a:ext cx="1532100" cy="241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34" name="Google Shape;234;g370fc456c4b_0_4"/>
          <p:cNvCxnSpPr>
            <a:stCxn id="226" idx="0"/>
            <a:endCxn id="233" idx="2"/>
          </p:cNvCxnSpPr>
          <p:nvPr/>
        </p:nvCxnSpPr>
        <p:spPr>
          <a:xfrm rot="10800000" flipH="1">
            <a:off x="3304750" y="3132775"/>
            <a:ext cx="31800" cy="125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g36f5cd5a2ba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72554"/>
            <a:ext cx="7658200" cy="23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36f5cd5a2ba_2_7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CHECKLIST IN TRELLO SYSTEM</a:t>
            </a:r>
          </a:p>
        </p:txBody>
      </p:sp>
      <p:pic>
        <p:nvPicPr>
          <p:cNvPr id="704" name="Google Shape;704;g36f5cd5a2ba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4104050"/>
            <a:ext cx="4627655" cy="27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5" name="Google Shape;705;g36f5cd5a2ba_2_78"/>
          <p:cNvCxnSpPr>
            <a:stCxn id="706" idx="1"/>
            <a:endCxn id="707" idx="3"/>
          </p:cNvCxnSpPr>
          <p:nvPr/>
        </p:nvCxnSpPr>
        <p:spPr>
          <a:xfrm flipH="1">
            <a:off x="1429075" y="1653225"/>
            <a:ext cx="3285000" cy="523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g36f5cd5a2ba_2_78"/>
          <p:cNvSpPr txBox="1"/>
          <p:nvPr/>
        </p:nvSpPr>
        <p:spPr>
          <a:xfrm>
            <a:off x="9871804" y="3379825"/>
            <a:ext cx="131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CheckList</a:t>
            </a:r>
          </a:p>
        </p:txBody>
      </p:sp>
      <p:sp>
        <p:nvSpPr>
          <p:cNvPr id="706" name="Google Shape;706;g36f5cd5a2ba_2_78"/>
          <p:cNvSpPr txBox="1"/>
          <p:nvPr/>
        </p:nvSpPr>
        <p:spPr>
          <a:xfrm>
            <a:off x="4714075" y="1422375"/>
            <a:ext cx="1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CheckListItem</a:t>
            </a:r>
          </a:p>
        </p:txBody>
      </p:sp>
      <p:sp>
        <p:nvSpPr>
          <p:cNvPr id="707" name="Google Shape;707;g36f5cd5a2ba_2_78"/>
          <p:cNvSpPr/>
          <p:nvPr/>
        </p:nvSpPr>
        <p:spPr>
          <a:xfrm>
            <a:off x="563300" y="2016325"/>
            <a:ext cx="865800" cy="32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09" name="Google Shape;709;g36f5cd5a2ba_2_78"/>
          <p:cNvSpPr/>
          <p:nvPr/>
        </p:nvSpPr>
        <p:spPr>
          <a:xfrm>
            <a:off x="522200" y="2472600"/>
            <a:ext cx="948000" cy="374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10" name="Google Shape;710;g36f5cd5a2ba_2_78"/>
          <p:cNvCxnSpPr>
            <a:stCxn id="706" idx="1"/>
            <a:endCxn id="709" idx="3"/>
          </p:cNvCxnSpPr>
          <p:nvPr/>
        </p:nvCxnSpPr>
        <p:spPr>
          <a:xfrm flipH="1">
            <a:off x="1470175" y="1653225"/>
            <a:ext cx="32439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g36f5cd5a2ba_2_78"/>
          <p:cNvCxnSpPr>
            <a:stCxn id="708" idx="1"/>
          </p:cNvCxnSpPr>
          <p:nvPr/>
        </p:nvCxnSpPr>
        <p:spPr>
          <a:xfrm rot="10800000">
            <a:off x="8408704" y="3236575"/>
            <a:ext cx="1463100" cy="37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g36f5cd5a2ba_2_78"/>
          <p:cNvSpPr/>
          <p:nvPr/>
        </p:nvSpPr>
        <p:spPr>
          <a:xfrm>
            <a:off x="2926225" y="5661125"/>
            <a:ext cx="1239300" cy="296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13" name="Google Shape;713;g36f5cd5a2ba_2_78"/>
          <p:cNvSpPr txBox="1"/>
          <p:nvPr/>
        </p:nvSpPr>
        <p:spPr>
          <a:xfrm>
            <a:off x="7476225" y="4952000"/>
            <a:ext cx="38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Assign Member Into CheckListItem</a:t>
            </a:r>
          </a:p>
        </p:txBody>
      </p:sp>
      <p:cxnSp>
        <p:nvCxnSpPr>
          <p:cNvPr id="714" name="Google Shape;714;g36f5cd5a2ba_2_78"/>
          <p:cNvCxnSpPr>
            <a:stCxn id="713" idx="1"/>
            <a:endCxn id="712" idx="3"/>
          </p:cNvCxnSpPr>
          <p:nvPr/>
        </p:nvCxnSpPr>
        <p:spPr>
          <a:xfrm flipH="1">
            <a:off x="4165425" y="5182850"/>
            <a:ext cx="3310800" cy="626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g36f5cd5a2ba_2_78"/>
          <p:cNvCxnSpPr/>
          <p:nvPr/>
        </p:nvCxnSpPr>
        <p:spPr>
          <a:xfrm flipH="1">
            <a:off x="4411075" y="2333975"/>
            <a:ext cx="2693700" cy="224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711d298ec9_0_207"/>
          <p:cNvSpPr txBox="1">
            <a:spLocks noGrp="1"/>
          </p:cNvSpPr>
          <p:nvPr>
            <p:ph type="body" idx="1"/>
          </p:nvPr>
        </p:nvSpPr>
        <p:spPr>
          <a:xfrm>
            <a:off x="432000" y="2186925"/>
            <a:ext cx="11329200" cy="24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CheckList, CheckListItem(Quân)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722" name="Google Shape;722;g3711d298ec9_0_20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CHECKLIST, CHECKLISTITEM</a:t>
            </a:r>
          </a:p>
        </p:txBody>
      </p:sp>
      <p:pic>
        <p:nvPicPr>
          <p:cNvPr id="723" name="Google Shape;723;g3711d298ec9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0" y="2186988"/>
            <a:ext cx="11329200" cy="248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6f5cd5a2ba_2_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ATTACHMENT IN TRELLO SYSTEM</a:t>
            </a:r>
          </a:p>
        </p:txBody>
      </p:sp>
      <p:sp>
        <p:nvSpPr>
          <p:cNvPr id="730" name="Google Shape;730;g36f5cd5a2ba_2_5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731" name="Google Shape;731;g36f5cd5a2ba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30"/>
            <a:ext cx="815340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6f5cd5a2ba_2_51"/>
          <p:cNvSpPr txBox="1"/>
          <p:nvPr/>
        </p:nvSpPr>
        <p:spPr>
          <a:xfrm>
            <a:off x="5649250" y="202980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Attachment</a:t>
            </a:r>
          </a:p>
        </p:txBody>
      </p:sp>
      <p:cxnSp>
        <p:nvCxnSpPr>
          <p:cNvPr id="733" name="Google Shape;733;g36f5cd5a2ba_2_51"/>
          <p:cNvCxnSpPr>
            <a:endCxn id="734" idx="3"/>
          </p:cNvCxnSpPr>
          <p:nvPr/>
        </p:nvCxnSpPr>
        <p:spPr>
          <a:xfrm flipH="1">
            <a:off x="4127350" y="2491500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g36f5cd5a2ba_2_51"/>
          <p:cNvSpPr/>
          <p:nvPr/>
        </p:nvSpPr>
        <p:spPr>
          <a:xfrm>
            <a:off x="1157350" y="348225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35" name="Google Shape;735;g36f5cd5a2ba_2_51"/>
          <p:cNvSpPr/>
          <p:nvPr/>
        </p:nvSpPr>
        <p:spPr>
          <a:xfrm>
            <a:off x="1157350" y="230320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36" name="Google Shape;736;g36f5cd5a2ba_2_51"/>
          <p:cNvCxnSpPr>
            <a:stCxn id="732" idx="1"/>
            <a:endCxn id="735" idx="3"/>
          </p:cNvCxnSpPr>
          <p:nvPr/>
        </p:nvCxnSpPr>
        <p:spPr>
          <a:xfrm flipH="1">
            <a:off x="4127350" y="2260650"/>
            <a:ext cx="1521900" cy="36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6f5cd5a2ba_2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COMMENT IN TRELLO SYSTEM</a:t>
            </a:r>
          </a:p>
        </p:txBody>
      </p:sp>
      <p:sp>
        <p:nvSpPr>
          <p:cNvPr id="750" name="Google Shape;750;g36f5cd5a2ba_2_59"/>
          <p:cNvSpPr txBox="1"/>
          <p:nvPr/>
        </p:nvSpPr>
        <p:spPr>
          <a:xfrm>
            <a:off x="3603738" y="58558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Comment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1CBCE-CAD1-AAE3-3DDB-4C06BFA5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00" y="1858412"/>
            <a:ext cx="7171371" cy="3219452"/>
          </a:xfrm>
          <a:prstGeom prst="rect">
            <a:avLst/>
          </a:prstGeom>
        </p:spPr>
      </p:pic>
      <p:sp>
        <p:nvSpPr>
          <p:cNvPr id="746" name="Google Shape;746;g36f5cd5a2ba_2_59"/>
          <p:cNvSpPr txBox="1"/>
          <p:nvPr/>
        </p:nvSpPr>
        <p:spPr>
          <a:xfrm>
            <a:off x="3603738" y="1395642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Atachment</a:t>
            </a:r>
          </a:p>
        </p:txBody>
      </p:sp>
      <p:sp>
        <p:nvSpPr>
          <p:cNvPr id="749" name="Google Shape;749;g36f5cd5a2ba_2_59"/>
          <p:cNvSpPr/>
          <p:nvPr/>
        </p:nvSpPr>
        <p:spPr>
          <a:xfrm>
            <a:off x="4415187" y="4478475"/>
            <a:ext cx="2003399" cy="472854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51" name="Google Shape;751;g36f5cd5a2ba_2_59"/>
          <p:cNvCxnSpPr>
            <a:cxnSpLocks/>
            <a:stCxn id="749" idx="1"/>
          </p:cNvCxnSpPr>
          <p:nvPr/>
        </p:nvCxnSpPr>
        <p:spPr>
          <a:xfrm flipH="1" flipV="1">
            <a:off x="4147800" y="1748039"/>
            <a:ext cx="267387" cy="2966863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9B67A1B-95ED-E683-AA25-D3702EFDF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00" y="2084596"/>
            <a:ext cx="3644002" cy="3612534"/>
          </a:xfrm>
          <a:prstGeom prst="rect">
            <a:avLst/>
          </a:prstGeom>
        </p:spPr>
      </p:pic>
      <p:cxnSp>
        <p:nvCxnSpPr>
          <p:cNvPr id="747" name="Google Shape;747;g36f5cd5a2ba_2_59"/>
          <p:cNvCxnSpPr>
            <a:endCxn id="748" idx="3"/>
          </p:cNvCxnSpPr>
          <p:nvPr/>
        </p:nvCxnSpPr>
        <p:spPr>
          <a:xfrm rot="10800000">
            <a:off x="3339000" y="512955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g36f5cd5a2ba_2_59"/>
          <p:cNvSpPr/>
          <p:nvPr/>
        </p:nvSpPr>
        <p:spPr>
          <a:xfrm>
            <a:off x="485100" y="4820700"/>
            <a:ext cx="2853900" cy="61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711d298ec9_0_2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ATTACHMENT, COMMENT, REACTION RELATIONSHIP</a:t>
            </a:r>
          </a:p>
        </p:txBody>
      </p:sp>
      <p:pic>
        <p:nvPicPr>
          <p:cNvPr id="772" name="Google Shape;772;g3711d298ec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79950"/>
            <a:ext cx="11222126" cy="51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f5cd5a2ba_2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779" name="Google Shape;779;g36f5cd5a2ba_2_4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FieldItem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780" name="Google Shape;780;g36f5cd5a2ba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8"/>
            <a:ext cx="692795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36f5cd5a2ba_2_43"/>
          <p:cNvSpPr txBox="1"/>
          <p:nvPr/>
        </p:nvSpPr>
        <p:spPr>
          <a:xfrm>
            <a:off x="2141200" y="135777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CustomField</a:t>
            </a:r>
          </a:p>
        </p:txBody>
      </p:sp>
      <p:pic>
        <p:nvPicPr>
          <p:cNvPr id="782" name="Google Shape;782;g36f5cd5a2ba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926" y="1273630"/>
            <a:ext cx="2981279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36f5cd5a2ba_2_43"/>
          <p:cNvSpPr txBox="1"/>
          <p:nvPr/>
        </p:nvSpPr>
        <p:spPr>
          <a:xfrm>
            <a:off x="5992750" y="361992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FieldItem</a:t>
            </a:r>
          </a:p>
        </p:txBody>
      </p:sp>
      <p:sp>
        <p:nvSpPr>
          <p:cNvPr id="784" name="Google Shape;784;g36f5cd5a2ba_2_43"/>
          <p:cNvSpPr txBox="1"/>
          <p:nvPr/>
        </p:nvSpPr>
        <p:spPr>
          <a:xfrm>
            <a:off x="5282975" y="25847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FieldValue</a:t>
            </a:r>
          </a:p>
        </p:txBody>
      </p:sp>
      <p:cxnSp>
        <p:nvCxnSpPr>
          <p:cNvPr id="785" name="Google Shape;785;g36f5cd5a2ba_2_43"/>
          <p:cNvCxnSpPr>
            <a:endCxn id="786" idx="3"/>
          </p:cNvCxnSpPr>
          <p:nvPr/>
        </p:nvCxnSpPr>
        <p:spPr>
          <a:xfrm flipH="1">
            <a:off x="4061200" y="2889125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g36f5cd5a2ba_2_43"/>
          <p:cNvCxnSpPr>
            <a:endCxn id="788" idx="3"/>
          </p:cNvCxnSpPr>
          <p:nvPr/>
        </p:nvCxnSpPr>
        <p:spPr>
          <a:xfrm flipH="1">
            <a:off x="4110775" y="3041550"/>
            <a:ext cx="1624800" cy="210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g36f5cd5a2ba_2_43"/>
          <p:cNvCxnSpPr/>
          <p:nvPr/>
        </p:nvCxnSpPr>
        <p:spPr>
          <a:xfrm flipH="1">
            <a:off x="1686125" y="1696500"/>
            <a:ext cx="740400" cy="267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g36f5cd5a2ba_2_43"/>
          <p:cNvSpPr/>
          <p:nvPr/>
        </p:nvSpPr>
        <p:spPr>
          <a:xfrm>
            <a:off x="730000" y="1974125"/>
            <a:ext cx="2200200" cy="843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86" name="Google Shape;786;g36f5cd5a2ba_2_43"/>
          <p:cNvSpPr/>
          <p:nvPr/>
        </p:nvSpPr>
        <p:spPr>
          <a:xfrm>
            <a:off x="3031300" y="40286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88" name="Google Shape;788;g36f5cd5a2ba_2_43"/>
          <p:cNvSpPr/>
          <p:nvPr/>
        </p:nvSpPr>
        <p:spPr>
          <a:xfrm>
            <a:off x="3080875" y="49728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91" name="Google Shape;791;g36f5cd5a2ba_2_43"/>
          <p:cNvCxnSpPr/>
          <p:nvPr/>
        </p:nvCxnSpPr>
        <p:spPr>
          <a:xfrm>
            <a:off x="7122575" y="3915825"/>
            <a:ext cx="2686500" cy="47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g36f5cd5a2ba_2_43"/>
          <p:cNvSpPr/>
          <p:nvPr/>
        </p:nvSpPr>
        <p:spPr>
          <a:xfrm>
            <a:off x="9519275" y="43903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93" name="Google Shape;793;g36f5cd5a2ba_2_43"/>
          <p:cNvSpPr/>
          <p:nvPr/>
        </p:nvSpPr>
        <p:spPr>
          <a:xfrm>
            <a:off x="9519275" y="48707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94" name="Google Shape;794;g36f5cd5a2ba_2_43"/>
          <p:cNvCxnSpPr>
            <a:endCxn id="793" idx="1"/>
          </p:cNvCxnSpPr>
          <p:nvPr/>
        </p:nvCxnSpPr>
        <p:spPr>
          <a:xfrm>
            <a:off x="7101275" y="3937025"/>
            <a:ext cx="2418000" cy="110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5" name="Google Shape;795;g36f5cd5a2ba_2_43"/>
          <p:cNvSpPr/>
          <p:nvPr/>
        </p:nvSpPr>
        <p:spPr>
          <a:xfrm>
            <a:off x="9519275" y="535125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96" name="Google Shape;796;g36f5cd5a2ba_2_43"/>
          <p:cNvCxnSpPr>
            <a:endCxn id="795" idx="1"/>
          </p:cNvCxnSpPr>
          <p:nvPr/>
        </p:nvCxnSpPr>
        <p:spPr>
          <a:xfrm>
            <a:off x="7101275" y="4000500"/>
            <a:ext cx="2418000" cy="152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711d298ec9_0_221"/>
          <p:cNvSpPr txBox="1">
            <a:spLocks noGrp="1"/>
          </p:cNvSpPr>
          <p:nvPr>
            <p:ph type="body" idx="1"/>
          </p:nvPr>
        </p:nvSpPr>
        <p:spPr>
          <a:xfrm>
            <a:off x="431999" y="2227912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CustomField, FieldValue, FieldItem(Thông)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03" name="Google Shape;803;g3711d298ec9_0_22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/>
          </a:p>
        </p:txBody>
      </p:sp>
      <p:sp>
        <p:nvSpPr>
          <p:cNvPr id="804" name="Google Shape;804;g3711d298ec9_0_2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Visily</a:t>
            </a:r>
          </a:p>
        </p:txBody>
      </p:sp>
      <p:pic>
        <p:nvPicPr>
          <p:cNvPr id="805" name="Google Shape;805;g3711d298ec9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3" y="1342563"/>
            <a:ext cx="105822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711d298ec9_0_1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STICKERS IN TRELLO SYSTEM</a:t>
            </a:r>
          </a:p>
        </p:txBody>
      </p:sp>
      <p:pic>
        <p:nvPicPr>
          <p:cNvPr id="812" name="Google Shape;812;g3711d298ec9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00" y="1020488"/>
            <a:ext cx="2952950" cy="56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3711d298ec9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167200"/>
            <a:ext cx="2506259" cy="54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3711d298ec9_0_170"/>
          <p:cNvSpPr/>
          <p:nvPr/>
        </p:nvSpPr>
        <p:spPr>
          <a:xfrm>
            <a:off x="602150" y="4631125"/>
            <a:ext cx="952500" cy="339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15" name="Google Shape;815;g3711d298ec9_0_170"/>
          <p:cNvSpPr txBox="1"/>
          <p:nvPr/>
        </p:nvSpPr>
        <p:spPr>
          <a:xfrm>
            <a:off x="1287225" y="34379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Click Here</a:t>
            </a:r>
          </a:p>
        </p:txBody>
      </p:sp>
      <p:cxnSp>
        <p:nvCxnSpPr>
          <p:cNvPr id="816" name="Google Shape;816;g3711d298ec9_0_170"/>
          <p:cNvCxnSpPr>
            <a:endCxn id="814" idx="0"/>
          </p:cNvCxnSpPr>
          <p:nvPr/>
        </p:nvCxnSpPr>
        <p:spPr>
          <a:xfrm flipH="1">
            <a:off x="1078400" y="3820825"/>
            <a:ext cx="476100" cy="810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g3711d298ec9_0_170"/>
          <p:cNvCxnSpPr>
            <a:endCxn id="814" idx="3"/>
          </p:cNvCxnSpPr>
          <p:nvPr/>
        </p:nvCxnSpPr>
        <p:spPr>
          <a:xfrm flipH="1">
            <a:off x="1554650" y="3766075"/>
            <a:ext cx="1970700" cy="10347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818" name="Google Shape;818;g3711d298ec9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775" y="1020500"/>
            <a:ext cx="26574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3711d298ec9_0_170"/>
          <p:cNvSpPr/>
          <p:nvPr/>
        </p:nvSpPr>
        <p:spPr>
          <a:xfrm>
            <a:off x="3863875" y="5856450"/>
            <a:ext cx="646800" cy="571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20" name="Google Shape;820;g3711d298ec9_0_170"/>
          <p:cNvCxnSpPr/>
          <p:nvPr/>
        </p:nvCxnSpPr>
        <p:spPr>
          <a:xfrm flipH="1">
            <a:off x="4532575" y="2058275"/>
            <a:ext cx="3897600" cy="37443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21" name="Google Shape;821;g3711d298ec9_0_170"/>
          <p:cNvSpPr txBox="1"/>
          <p:nvPr/>
        </p:nvSpPr>
        <p:spPr>
          <a:xfrm>
            <a:off x="4890422" y="3359250"/>
            <a:ext cx="19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Drag To Here</a:t>
            </a:r>
          </a:p>
        </p:txBody>
      </p:sp>
      <p:sp>
        <p:nvSpPr>
          <p:cNvPr id="822" name="Google Shape;822;g3711d298ec9_0_170"/>
          <p:cNvSpPr txBox="1"/>
          <p:nvPr/>
        </p:nvSpPr>
        <p:spPr>
          <a:xfrm>
            <a:off x="2840575" y="5340875"/>
            <a:ext cx="89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Sticker</a:t>
            </a:r>
          </a:p>
        </p:txBody>
      </p:sp>
      <p:cxnSp>
        <p:nvCxnSpPr>
          <p:cNvPr id="823" name="Google Shape;823;g3711d298ec9_0_170"/>
          <p:cNvCxnSpPr>
            <a:stCxn id="819" idx="1"/>
          </p:cNvCxnSpPr>
          <p:nvPr/>
        </p:nvCxnSpPr>
        <p:spPr>
          <a:xfrm rot="10800000">
            <a:off x="3448675" y="5649300"/>
            <a:ext cx="415200" cy="492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6f876ad1a4_2_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STICKERS IN TRELLO SYSTEM</a:t>
            </a:r>
          </a:p>
        </p:txBody>
      </p:sp>
      <p:pic>
        <p:nvPicPr>
          <p:cNvPr id="830" name="Google Shape;830;g36f876ad1a4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609625"/>
            <a:ext cx="11329800" cy="395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0f527ffbd_3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HOME TAB IN TRELLO SYSTEM</a:t>
            </a:r>
          </a:p>
        </p:txBody>
      </p:sp>
      <p:sp>
        <p:nvSpPr>
          <p:cNvPr id="837" name="Google Shape;837;g370f527ffbd_3_7"/>
          <p:cNvSpPr txBox="1">
            <a:spLocks noGrp="1"/>
          </p:cNvSpPr>
          <p:nvPr>
            <p:ph type="body" idx="1"/>
          </p:nvPr>
        </p:nvSpPr>
        <p:spPr>
          <a:xfrm>
            <a:off x="1947875" y="1273625"/>
            <a:ext cx="8296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38" name="Google Shape;838;g370f527ffbd_3_7"/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dk1"/>
                </a:solidFill>
              </a:rPr>
              <a:t>TemplateCategory</a:t>
            </a:r>
          </a:p>
        </p:txBody>
      </p:sp>
      <p:sp>
        <p:nvSpPr>
          <p:cNvPr id="839" name="Google Shape;839;g370f527ffbd_3_7"/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dk1"/>
                </a:solidFill>
              </a:rPr>
              <a:t>Template</a:t>
            </a:r>
          </a:p>
        </p:txBody>
      </p:sp>
      <p:pic>
        <p:nvPicPr>
          <p:cNvPr id="840" name="Google Shape;840;g370f527ffb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38" y="1273500"/>
            <a:ext cx="8296263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g370f527ffbd_3_7"/>
          <p:cNvSpPr txBox="1"/>
          <p:nvPr/>
        </p:nvSpPr>
        <p:spPr>
          <a:xfrm>
            <a:off x="2477425" y="1433200"/>
            <a:ext cx="98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Activity</a:t>
            </a:r>
          </a:p>
        </p:txBody>
      </p:sp>
      <p:sp>
        <p:nvSpPr>
          <p:cNvPr id="842" name="Google Shape;842;g370f527ffbd_3_7"/>
          <p:cNvSpPr/>
          <p:nvPr/>
        </p:nvSpPr>
        <p:spPr>
          <a:xfrm>
            <a:off x="4159250" y="2090324"/>
            <a:ext cx="2698800" cy="1909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843" name="Google Shape;843;g370f527ffbd_3_7"/>
          <p:cNvCxnSpPr/>
          <p:nvPr/>
        </p:nvCxnSpPr>
        <p:spPr>
          <a:xfrm rot="10800000">
            <a:off x="3310650" y="1840625"/>
            <a:ext cx="853500" cy="812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g370f527ffbd_3_7"/>
          <p:cNvSpPr/>
          <p:nvPr/>
        </p:nvSpPr>
        <p:spPr>
          <a:xfrm>
            <a:off x="4159250" y="4299075"/>
            <a:ext cx="2760600" cy="204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845" name="Google Shape;845;g370f527ffbd_3_7"/>
          <p:cNvCxnSpPr>
            <a:endCxn id="841" idx="2"/>
          </p:cNvCxnSpPr>
          <p:nvPr/>
        </p:nvCxnSpPr>
        <p:spPr>
          <a:xfrm rot="10800000">
            <a:off x="2971225" y="1894900"/>
            <a:ext cx="1203300" cy="2557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TEMPLATE TAB IN TRELLO SYSTEM</a:t>
            </a:r>
          </a:p>
        </p:txBody>
      </p:sp>
      <p:sp>
        <p:nvSpPr>
          <p:cNvPr id="241" name="Google Shape;241;g36f5cd5a2ba_1_8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242" name="Google Shape;242;g36f5cd5a2b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28" y="1321478"/>
            <a:ext cx="9651249" cy="505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6f5cd5a2ba_1_8"/>
          <p:cNvSpPr txBox="1"/>
          <p:nvPr/>
        </p:nvSpPr>
        <p:spPr>
          <a:xfrm>
            <a:off x="1558600" y="132712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TemplateCategory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44" name="Google Shape;244;g36f5cd5a2ba_1_8"/>
          <p:cNvSpPr txBox="1"/>
          <p:nvPr/>
        </p:nvSpPr>
        <p:spPr>
          <a:xfrm>
            <a:off x="6508525" y="31495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</a:t>
            </a:r>
          </a:p>
        </p:txBody>
      </p:sp>
      <p:sp>
        <p:nvSpPr>
          <p:cNvPr id="245" name="Google Shape;245;g36f5cd5a2ba_1_8"/>
          <p:cNvSpPr/>
          <p:nvPr/>
        </p:nvSpPr>
        <p:spPr>
          <a:xfrm>
            <a:off x="3367525" y="1994552"/>
            <a:ext cx="971400" cy="1223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246" name="Google Shape;246;g36f5cd5a2ba_1_8"/>
          <p:cNvCxnSpPr>
            <a:stCxn id="243" idx="2"/>
            <a:endCxn id="247" idx="0"/>
          </p:cNvCxnSpPr>
          <p:nvPr/>
        </p:nvCxnSpPr>
        <p:spPr>
          <a:xfrm flipH="1">
            <a:off x="2006200" y="1765425"/>
            <a:ext cx="612300" cy="38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g36f5cd5a2ba_1_8"/>
          <p:cNvCxnSpPr/>
          <p:nvPr/>
        </p:nvCxnSpPr>
        <p:spPr>
          <a:xfrm flipH="1">
            <a:off x="5654975" y="3547250"/>
            <a:ext cx="1048800" cy="226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g36f5cd5a2ba_1_8"/>
          <p:cNvSpPr/>
          <p:nvPr/>
        </p:nvSpPr>
        <p:spPr>
          <a:xfrm>
            <a:off x="3434150" y="3855700"/>
            <a:ext cx="2181600" cy="2354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250" name="Google Shape;250;g36f5cd5a2ba_1_8"/>
          <p:cNvCxnSpPr/>
          <p:nvPr/>
        </p:nvCxnSpPr>
        <p:spPr>
          <a:xfrm flipH="1">
            <a:off x="6755225" y="3557525"/>
            <a:ext cx="195300" cy="205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g36f5cd5a2ba_1_8"/>
          <p:cNvSpPr/>
          <p:nvPr/>
        </p:nvSpPr>
        <p:spPr>
          <a:xfrm>
            <a:off x="5792225" y="3855700"/>
            <a:ext cx="2248200" cy="2436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247" name="Google Shape;247;g36f5cd5a2ba_1_8"/>
          <p:cNvSpPr/>
          <p:nvPr/>
        </p:nvSpPr>
        <p:spPr>
          <a:xfrm>
            <a:off x="1246350" y="2146950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252" name="Google Shape;252;g36f5cd5a2ba_1_8"/>
          <p:cNvCxnSpPr>
            <a:endCxn id="245" idx="0"/>
          </p:cNvCxnSpPr>
          <p:nvPr/>
        </p:nvCxnSpPr>
        <p:spPr>
          <a:xfrm>
            <a:off x="2908225" y="1773152"/>
            <a:ext cx="945000" cy="2214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5CE15AF-A9BB-8F16-3181-ECDAEDB2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261" y="1536970"/>
            <a:ext cx="2384966" cy="299722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6f5cd5a2ba_2_8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NOTIFICATION IN TRELLO SYSTEM</a:t>
            </a:r>
          </a:p>
        </p:txBody>
      </p:sp>
      <p:sp>
        <p:nvSpPr>
          <p:cNvPr id="852" name="Google Shape;852;g36f5cd5a2ba_2_87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853" name="Google Shape;853;g36f5cd5a2ba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3" y="1273628"/>
            <a:ext cx="532489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36f5cd5a2ba_2_87"/>
          <p:cNvSpPr/>
          <p:nvPr/>
        </p:nvSpPr>
        <p:spPr>
          <a:xfrm>
            <a:off x="679750" y="4286275"/>
            <a:ext cx="3750300" cy="6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55" name="Google Shape;855;g36f5cd5a2ba_2_87"/>
          <p:cNvSpPr txBox="1"/>
          <p:nvPr/>
        </p:nvSpPr>
        <p:spPr>
          <a:xfrm>
            <a:off x="6009391" y="2240648"/>
            <a:ext cx="14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Notification</a:t>
            </a:r>
          </a:p>
        </p:txBody>
      </p:sp>
      <p:cxnSp>
        <p:nvCxnSpPr>
          <p:cNvPr id="856" name="Google Shape;856;g36f5cd5a2ba_2_87"/>
          <p:cNvCxnSpPr>
            <a:stCxn id="855" idx="1"/>
            <a:endCxn id="854" idx="3"/>
          </p:cNvCxnSpPr>
          <p:nvPr/>
        </p:nvCxnSpPr>
        <p:spPr>
          <a:xfrm flipH="1">
            <a:off x="4430050" y="2471498"/>
            <a:ext cx="1579341" cy="2147627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C895331-851F-DC22-FB0B-DA5695DF0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288" y="1535627"/>
            <a:ext cx="2143424" cy="1371791"/>
          </a:xfrm>
          <a:prstGeom prst="rect">
            <a:avLst/>
          </a:prstGeom>
        </p:spPr>
      </p:pic>
      <p:sp>
        <p:nvSpPr>
          <p:cNvPr id="5" name="Google Shape;855;g36f5cd5a2ba_2_87">
            <a:extLst>
              <a:ext uri="{FF2B5EF4-FFF2-40B4-BE49-F238E27FC236}">
                <a16:creationId xmlns:a16="http://schemas.microsoft.com/office/drawing/2014/main" id="{59941E19-0385-34DB-0D86-44341ECC71CD}"/>
              </a:ext>
            </a:extLst>
          </p:cNvPr>
          <p:cNvSpPr txBox="1"/>
          <p:nvPr/>
        </p:nvSpPr>
        <p:spPr>
          <a:xfrm>
            <a:off x="9451048" y="3619923"/>
            <a:ext cx="206120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Count Notification</a:t>
            </a:r>
          </a:p>
        </p:txBody>
      </p:sp>
      <p:sp>
        <p:nvSpPr>
          <p:cNvPr id="7" name="Google Shape;854;g36f5cd5a2ba_2_87">
            <a:extLst>
              <a:ext uri="{FF2B5EF4-FFF2-40B4-BE49-F238E27FC236}">
                <a16:creationId xmlns:a16="http://schemas.microsoft.com/office/drawing/2014/main" id="{7527DED8-DD01-B55E-CA70-713934B5AC5D}"/>
              </a:ext>
            </a:extLst>
          </p:cNvPr>
          <p:cNvSpPr/>
          <p:nvPr/>
        </p:nvSpPr>
        <p:spPr>
          <a:xfrm>
            <a:off x="10257506" y="1676400"/>
            <a:ext cx="234648" cy="316523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" name="Google Shape;856;g36f5cd5a2ba_2_87">
            <a:extLst>
              <a:ext uri="{FF2B5EF4-FFF2-40B4-BE49-F238E27FC236}">
                <a16:creationId xmlns:a16="http://schemas.microsoft.com/office/drawing/2014/main" id="{4933DB6C-0C40-3B4D-77FD-4447FF577CDC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0374830" y="1974377"/>
            <a:ext cx="106819" cy="1645546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f876ad1a4_0_40"/>
          <p:cNvSpPr txBox="1">
            <a:spLocks noGrp="1"/>
          </p:cNvSpPr>
          <p:nvPr>
            <p:ph type="body" idx="1"/>
          </p:nvPr>
        </p:nvSpPr>
        <p:spPr>
          <a:xfrm>
            <a:off x="432000" y="1528700"/>
            <a:ext cx="11068200" cy="36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63" name="Google Shape;863;g36f876ad1a4_0_40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/>
          </a:p>
        </p:txBody>
      </p:sp>
      <p:sp>
        <p:nvSpPr>
          <p:cNvPr id="864" name="Google Shape;864;g36f876ad1a4_0_4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ACTIVITY, NOTIFICATION RELATIONSHIP</a:t>
            </a:r>
          </a:p>
        </p:txBody>
      </p:sp>
      <p:pic>
        <p:nvPicPr>
          <p:cNvPr id="865" name="Google Shape;865;g36f876ad1a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4" y="1528786"/>
            <a:ext cx="11068050" cy="3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f5cd5a2ba_2_1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COLLECTION IN TRELLO SYSTEM</a:t>
            </a:r>
          </a:p>
        </p:txBody>
      </p:sp>
      <p:pic>
        <p:nvPicPr>
          <p:cNvPr id="872" name="Google Shape;872;g36f5cd5a2ba_2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405650"/>
            <a:ext cx="9034925" cy="2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36f5cd5a2ba_2_115"/>
          <p:cNvSpPr txBox="1"/>
          <p:nvPr/>
        </p:nvSpPr>
        <p:spPr>
          <a:xfrm>
            <a:off x="7763400" y="17907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Collection</a:t>
            </a:r>
          </a:p>
        </p:txBody>
      </p:sp>
      <p:cxnSp>
        <p:nvCxnSpPr>
          <p:cNvPr id="874" name="Google Shape;874;g36f5cd5a2ba_2_115"/>
          <p:cNvCxnSpPr>
            <a:endCxn id="875" idx="3"/>
          </p:cNvCxnSpPr>
          <p:nvPr/>
        </p:nvCxnSpPr>
        <p:spPr>
          <a:xfrm flipH="1">
            <a:off x="5240275" y="2124925"/>
            <a:ext cx="27393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g36f5cd5a2ba_2_115"/>
          <p:cNvSpPr/>
          <p:nvPr/>
        </p:nvSpPr>
        <p:spPr>
          <a:xfrm>
            <a:off x="5041075" y="3060625"/>
            <a:ext cx="199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76" name="Google Shape;876;g36f5cd5a2ba_2_115"/>
          <p:cNvSpPr/>
          <p:nvPr/>
        </p:nvSpPr>
        <p:spPr>
          <a:xfrm>
            <a:off x="7271600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77" name="Google Shape;877;g36f5cd5a2ba_2_115"/>
          <p:cNvCxnSpPr>
            <a:endCxn id="876" idx="0"/>
          </p:cNvCxnSpPr>
          <p:nvPr/>
        </p:nvCxnSpPr>
        <p:spPr>
          <a:xfrm flipH="1">
            <a:off x="7363700" y="2091375"/>
            <a:ext cx="929100" cy="957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8" name="Google Shape;878;g36f5cd5a2ba_2_115"/>
          <p:cNvSpPr/>
          <p:nvPr/>
        </p:nvSpPr>
        <p:spPr>
          <a:xfrm>
            <a:off x="7482825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79" name="Google Shape;879;g36f5cd5a2ba_2_115"/>
          <p:cNvCxnSpPr/>
          <p:nvPr/>
        </p:nvCxnSpPr>
        <p:spPr>
          <a:xfrm flipH="1">
            <a:off x="7662050" y="2109500"/>
            <a:ext cx="820800" cy="94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0" name="Google Shape;880;g36f5cd5a2ba_2_115"/>
          <p:cNvSpPr/>
          <p:nvPr/>
        </p:nvSpPr>
        <p:spPr>
          <a:xfrm>
            <a:off x="557975" y="3290625"/>
            <a:ext cx="2151300" cy="946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81" name="Google Shape;881;g36f5cd5a2ba_2_115"/>
          <p:cNvSpPr txBox="1"/>
          <p:nvPr/>
        </p:nvSpPr>
        <p:spPr>
          <a:xfrm>
            <a:off x="5076450" y="37170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</a:p>
        </p:txBody>
      </p:sp>
      <p:cxnSp>
        <p:nvCxnSpPr>
          <p:cNvPr id="882" name="Google Shape;882;g36f5cd5a2ba_2_115"/>
          <p:cNvCxnSpPr>
            <a:stCxn id="881" idx="1"/>
            <a:endCxn id="880" idx="3"/>
          </p:cNvCxnSpPr>
          <p:nvPr/>
        </p:nvCxnSpPr>
        <p:spPr>
          <a:xfrm rot="10800000">
            <a:off x="2709150" y="3763950"/>
            <a:ext cx="2367300" cy="18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g36f5cd5a2ba_2_115"/>
          <p:cNvSpPr/>
          <p:nvPr/>
        </p:nvSpPr>
        <p:spPr>
          <a:xfrm>
            <a:off x="2778675" y="2300025"/>
            <a:ext cx="2151300" cy="902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84" name="Google Shape;884;g36f5cd5a2ba_2_115"/>
          <p:cNvCxnSpPr>
            <a:stCxn id="881" idx="1"/>
            <a:endCxn id="883" idx="2"/>
          </p:cNvCxnSpPr>
          <p:nvPr/>
        </p:nvCxnSpPr>
        <p:spPr>
          <a:xfrm rot="10800000">
            <a:off x="3854250" y="3202050"/>
            <a:ext cx="1222200" cy="745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6f876ad1a4_0_47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91" name="Google Shape;891;g36f876ad1a4_0_47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/>
          </a:p>
        </p:txBody>
      </p:sp>
      <p:sp>
        <p:nvSpPr>
          <p:cNvPr id="892" name="Google Shape;892;g36f876ad1a4_0_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COLLECTION, BOARD, BOARDCOLLECTION RELATIONSHIP</a:t>
            </a:r>
          </a:p>
        </p:txBody>
      </p:sp>
      <p:pic>
        <p:nvPicPr>
          <p:cNvPr id="893" name="Google Shape;893;g36f876ad1a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30001"/>
            <a:ext cx="11329200" cy="245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Trello Team</a:t>
            </a:r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noProof="1"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9174BBE2-4FAB-ADB4-9300-B3978ADA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>
            <a:extLst>
              <a:ext uri="{FF2B5EF4-FFF2-40B4-BE49-F238E27FC236}">
                <a16:creationId xmlns:a16="http://schemas.microsoft.com/office/drawing/2014/main" id="{082EC495-20CD-C6DE-BB91-B6BD53C71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TEMPLATE TAB IN TRELLO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7E9C0-521F-5FEA-627C-C8700BF4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00" y="832910"/>
            <a:ext cx="8101775" cy="5653436"/>
          </a:xfrm>
          <a:prstGeom prst="rect">
            <a:avLst/>
          </a:prstGeom>
        </p:spPr>
      </p:pic>
      <p:sp>
        <p:nvSpPr>
          <p:cNvPr id="243" name="Google Shape;243;g36f5cd5a2ba_1_8">
            <a:extLst>
              <a:ext uri="{FF2B5EF4-FFF2-40B4-BE49-F238E27FC236}">
                <a16:creationId xmlns:a16="http://schemas.microsoft.com/office/drawing/2014/main" id="{0AB99D49-BB9D-F3A9-FB68-A6C71807C379}"/>
              </a:ext>
            </a:extLst>
          </p:cNvPr>
          <p:cNvSpPr txBox="1"/>
          <p:nvPr/>
        </p:nvSpPr>
        <p:spPr>
          <a:xfrm>
            <a:off x="4333786" y="95767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TemplateCategory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46" name="Google Shape;246;g36f5cd5a2ba_1_8">
            <a:extLst>
              <a:ext uri="{FF2B5EF4-FFF2-40B4-BE49-F238E27FC236}">
                <a16:creationId xmlns:a16="http://schemas.microsoft.com/office/drawing/2014/main" id="{6B2AAEDF-17A5-0AB0-7B3A-5722D3DD5176}"/>
              </a:ext>
            </a:extLst>
          </p:cNvPr>
          <p:cNvCxnSpPr>
            <a:cxnSpLocks/>
            <a:stCxn id="243" idx="1"/>
            <a:endCxn id="247" idx="3"/>
          </p:cNvCxnSpPr>
          <p:nvPr/>
        </p:nvCxnSpPr>
        <p:spPr>
          <a:xfrm flipH="1" flipV="1">
            <a:off x="3282985" y="1032633"/>
            <a:ext cx="1050801" cy="144192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g36f5cd5a2ba_1_8">
            <a:extLst>
              <a:ext uri="{FF2B5EF4-FFF2-40B4-BE49-F238E27FC236}">
                <a16:creationId xmlns:a16="http://schemas.microsoft.com/office/drawing/2014/main" id="{A1700A08-E7BD-2C38-0B32-FC6CDAA7F357}"/>
              </a:ext>
            </a:extLst>
          </p:cNvPr>
          <p:cNvSpPr/>
          <p:nvPr/>
        </p:nvSpPr>
        <p:spPr>
          <a:xfrm>
            <a:off x="1763185" y="874983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969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f5cd5a2ba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TEMPLATE IN TRELLO SYSTEM</a:t>
            </a:r>
          </a:p>
        </p:txBody>
      </p:sp>
      <p:sp>
        <p:nvSpPr>
          <p:cNvPr id="259" name="Google Shape;259;g36f5cd5a2ba_0_22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260" name="Google Shape;260;g36f5cd5a2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00" y="1273625"/>
            <a:ext cx="9651301" cy="5123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f5cd5a2ba_0_22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62" name="Google Shape;262;g36f5cd5a2ba_0_22"/>
          <p:cNvSpPr/>
          <p:nvPr/>
        </p:nvSpPr>
        <p:spPr>
          <a:xfrm>
            <a:off x="7639450" y="2001750"/>
            <a:ext cx="2786400" cy="433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63" name="Google Shape;263;g36f5cd5a2ba_0_22"/>
          <p:cNvCxnSpPr>
            <a:endCxn id="261" idx="2"/>
          </p:cNvCxnSpPr>
          <p:nvPr/>
        </p:nvCxnSpPr>
        <p:spPr>
          <a:xfrm rot="10800000">
            <a:off x="7124175" y="1747925"/>
            <a:ext cx="484500" cy="87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g36f5cd5a2ba_0_22"/>
          <p:cNvSpPr txBox="1"/>
          <p:nvPr/>
        </p:nvSpPr>
        <p:spPr>
          <a:xfrm>
            <a:off x="5403275" y="13096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</a:t>
            </a:r>
          </a:p>
        </p:txBody>
      </p:sp>
      <p:cxnSp>
        <p:nvCxnSpPr>
          <p:cNvPr id="265" name="Google Shape;265;g36f5cd5a2ba_0_22"/>
          <p:cNvCxnSpPr/>
          <p:nvPr/>
        </p:nvCxnSpPr>
        <p:spPr>
          <a:xfrm flipH="1">
            <a:off x="4801625" y="1614250"/>
            <a:ext cx="904800" cy="740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g36f5cd5a2ba_0_22"/>
          <p:cNvSpPr/>
          <p:nvPr/>
        </p:nvSpPr>
        <p:spPr>
          <a:xfrm>
            <a:off x="1131025" y="1391325"/>
            <a:ext cx="3660300" cy="4332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f5cd5a2ba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CREATE WORKSPACE IN TRELLO SYSTEM</a:t>
            </a:r>
          </a:p>
        </p:txBody>
      </p:sp>
      <p:sp>
        <p:nvSpPr>
          <p:cNvPr id="273" name="Google Shape;273;g36f5cd5a2ba_1_0"/>
          <p:cNvSpPr txBox="1">
            <a:spLocks noGrp="1"/>
          </p:cNvSpPr>
          <p:nvPr>
            <p:ph type="body" idx="1"/>
          </p:nvPr>
        </p:nvSpPr>
        <p:spPr>
          <a:xfrm>
            <a:off x="1524950" y="1273625"/>
            <a:ext cx="9142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274" name="Google Shape;274;g36f5cd5a2b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949" y="1273625"/>
            <a:ext cx="9142101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6f5cd5a2ba_1_0"/>
          <p:cNvSpPr txBox="1"/>
          <p:nvPr/>
        </p:nvSpPr>
        <p:spPr>
          <a:xfrm>
            <a:off x="7295325" y="1528775"/>
            <a:ext cx="146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39800"/>
                </a:solidFill>
              </a:rPr>
              <a:t>Workspace Information</a:t>
            </a:r>
          </a:p>
        </p:txBody>
      </p:sp>
      <p:sp>
        <p:nvSpPr>
          <p:cNvPr id="276" name="Google Shape;276;g36f5cd5a2ba_1_0"/>
          <p:cNvSpPr/>
          <p:nvPr/>
        </p:nvSpPr>
        <p:spPr>
          <a:xfrm>
            <a:off x="1619625" y="2282601"/>
            <a:ext cx="3654900" cy="345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277" name="Google Shape;277;g36f5cd5a2ba_1_0"/>
          <p:cNvCxnSpPr>
            <a:endCxn id="275" idx="1"/>
          </p:cNvCxnSpPr>
          <p:nvPr/>
        </p:nvCxnSpPr>
        <p:spPr>
          <a:xfrm rot="10800000" flipH="1">
            <a:off x="5280525" y="1898225"/>
            <a:ext cx="2014800" cy="2883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70fc456c4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189600"/>
            <a:ext cx="8663301" cy="5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0fc456c4b_0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285" name="Google Shape;285;g370fc456c4b_0_23"/>
          <p:cNvSpPr txBox="1"/>
          <p:nvPr/>
        </p:nvSpPr>
        <p:spPr>
          <a:xfrm>
            <a:off x="1951800" y="5737675"/>
            <a:ext cx="864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86" name="Google Shape;286;g370fc456c4b_0_23"/>
          <p:cNvCxnSpPr>
            <a:stCxn id="287" idx="1"/>
            <a:endCxn id="285" idx="3"/>
          </p:cNvCxnSpPr>
          <p:nvPr/>
        </p:nvCxnSpPr>
        <p:spPr>
          <a:xfrm rot="10800000">
            <a:off x="2816675" y="5917675"/>
            <a:ext cx="4056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g370fc456c4b_0_23"/>
          <p:cNvSpPr/>
          <p:nvPr/>
        </p:nvSpPr>
        <p:spPr>
          <a:xfrm>
            <a:off x="3222275" y="5461675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88" name="Google Shape;288;g370fc456c4b_0_23"/>
          <p:cNvSpPr/>
          <p:nvPr/>
        </p:nvSpPr>
        <p:spPr>
          <a:xfrm>
            <a:off x="3222275" y="3516550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89" name="Google Shape;289;g370fc456c4b_0_23"/>
          <p:cNvSpPr txBox="1"/>
          <p:nvPr/>
        </p:nvSpPr>
        <p:spPr>
          <a:xfrm>
            <a:off x="1712475" y="4319475"/>
            <a:ext cx="118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90" name="Google Shape;290;g370fc456c4b_0_23"/>
          <p:cNvCxnSpPr>
            <a:stCxn id="288" idx="1"/>
            <a:endCxn id="289" idx="3"/>
          </p:cNvCxnSpPr>
          <p:nvPr/>
        </p:nvCxnSpPr>
        <p:spPr>
          <a:xfrm flipH="1">
            <a:off x="2897975" y="3972550"/>
            <a:ext cx="324300" cy="52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g370fc456c4b_0_23"/>
          <p:cNvSpPr/>
          <p:nvPr/>
        </p:nvSpPr>
        <p:spPr>
          <a:xfrm>
            <a:off x="3962375" y="1528775"/>
            <a:ext cx="546900" cy="46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92" name="Google Shape;292;g370fc456c4b_0_23"/>
          <p:cNvSpPr txBox="1"/>
          <p:nvPr/>
        </p:nvSpPr>
        <p:spPr>
          <a:xfrm>
            <a:off x="5503200" y="1582475"/>
            <a:ext cx="1539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Click here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93" name="Google Shape;293;g370fc456c4b_0_23"/>
          <p:cNvCxnSpPr>
            <a:stCxn id="292" idx="1"/>
            <a:endCxn id="291" idx="3"/>
          </p:cNvCxnSpPr>
          <p:nvPr/>
        </p:nvCxnSpPr>
        <p:spPr>
          <a:xfrm rot="10800000">
            <a:off x="4509300" y="1762475"/>
            <a:ext cx="9939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1701</TotalTime>
  <Words>4448</Words>
  <Application>Microsoft Office PowerPoint</Application>
  <PresentationFormat>Widescreen</PresentationFormat>
  <Paragraphs>655</Paragraphs>
  <Slides>64</Slides>
  <Notes>64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Wingdings</vt:lpstr>
      <vt:lpstr>bbv template EN</vt:lpstr>
      <vt:lpstr>PowerPoint Presentation</vt:lpstr>
      <vt:lpstr>FUNCTIONS IN THE TRELLO SYSTEM</vt:lpstr>
      <vt:lpstr>Agenda</vt:lpstr>
      <vt:lpstr>BOARDS TAB IN TRELLO SYSTEM</vt:lpstr>
      <vt:lpstr>TEMPLATE TAB IN TRELLO SYSTEM</vt:lpstr>
      <vt:lpstr>TEMPLATE TAB IN TRELLO SYSTEM</vt:lpstr>
      <vt:lpstr>TEMPLATE IN TRELLO SYSTEM</vt:lpstr>
      <vt:lpstr>CREATE WORKSPACE IN TRELLO SYSTEM</vt:lpstr>
      <vt:lpstr>WORKSPACE IN TRELLO SYSTEM</vt:lpstr>
      <vt:lpstr>USERBOARDRECENTLYVIEW  IN TRELLO SYSTEM</vt:lpstr>
      <vt:lpstr>USER, WORKSPACE, BOARD, TEMPLATE, TEMPLATECATEGORY, USERBOARD RELATIONSHIP</vt:lpstr>
      <vt:lpstr>WORKSPACE IN TRELLO SYSTEM</vt:lpstr>
      <vt:lpstr>WORKSPACE IN TRELLO SYSTEM</vt:lpstr>
      <vt:lpstr>BOARD SHARE IN TRELLO SYSTEM</vt:lpstr>
      <vt:lpstr>BOARD SHARE IN TRELLO SYSTEM</vt:lpstr>
      <vt:lpstr>SHARELINK, PERMISSION, MEMBER RELATIONSHIP</vt:lpstr>
      <vt:lpstr>WORKSPACE SETTING IN TRELLO SYSTEM</vt:lpstr>
      <vt:lpstr>USER SETTING IN TRELLO SYSTEM</vt:lpstr>
      <vt:lpstr>BOARD SETTING IN TRELLO SYSTEM</vt:lpstr>
      <vt:lpstr>SETTINGKEY, SETTINGOPTION, SETTINGVALUE, SETTINGKEYSETTINGOPTION RELATIONSHIP</vt:lpstr>
      <vt:lpstr>WORKSPACE IN TRELLO SYSTEM</vt:lpstr>
      <vt:lpstr>WORKSPACE IN TRELLO SYSTEM</vt:lpstr>
      <vt:lpstr>BOARD, POWERUP,POWERUPCATEGORY RELATIONSHIP</vt:lpstr>
      <vt:lpstr>WORKSPACE IN TRELLO SYSTEM</vt:lpstr>
      <vt:lpstr>WORKSPACE IN TRELLO SYSTEM</vt:lpstr>
      <vt:lpstr>BILLING IN TRELLO SYSTEM</vt:lpstr>
      <vt:lpstr>BILLING IN TRELLO SYSTEM</vt:lpstr>
      <vt:lpstr>BILLING IN TRELLO SYSTEM</vt:lpstr>
      <vt:lpstr>BILLINGCONTACT, BILLINGPLAN, SUBSCRIPTION  RELATIONSHIP</vt:lpstr>
      <vt:lpstr>WORKSPACE IN TRELLO SYSTEM</vt:lpstr>
      <vt:lpstr>USER IN TRELLO SYSTEM</vt:lpstr>
      <vt:lpstr>BOARD IN TRELLO SYSTEM</vt:lpstr>
      <vt:lpstr>STAGE IN TRELLO SYSTEM</vt:lpstr>
      <vt:lpstr>STAGE IN TRELLO SYSTEM</vt:lpstr>
      <vt:lpstr>CARDS IN TRELLO SYSTEM</vt:lpstr>
      <vt:lpstr>CARDS IN TRELLO SYSTEM</vt:lpstr>
      <vt:lpstr>CARDS IN TRELLO SYSTEM</vt:lpstr>
      <vt:lpstr>LABEL AND COLOR IN TRELLO SYSTEM</vt:lpstr>
      <vt:lpstr>BOARD, STAGE, CARD, LABEL, COLOR RELATIONSHIP</vt:lpstr>
      <vt:lpstr>CHECKLIST IN TRELLO SYSTEM</vt:lpstr>
      <vt:lpstr>CARD, CHECKLIST, CHECKLISTITEM</vt:lpstr>
      <vt:lpstr>ATTACHMENT IN TRELLO SYSTEM</vt:lpstr>
      <vt:lpstr>COMMENT IN TRELLO SYSTEM</vt:lpstr>
      <vt:lpstr>CARD, ATTACHMENT, COMMENT, REACTION RELATIONSHIP</vt:lpstr>
      <vt:lpstr>CARDS IN TRELLO SYSTEM</vt:lpstr>
      <vt:lpstr>Visily</vt:lpstr>
      <vt:lpstr>STICKERS IN TRELLO SYSTEM</vt:lpstr>
      <vt:lpstr>STICKERS IN TRELLO SYSTEM</vt:lpstr>
      <vt:lpstr>HOME TAB IN TRELLO SYSTEM</vt:lpstr>
      <vt:lpstr>NOTIFICATION IN TRELLO SYSTEM</vt:lpstr>
      <vt:lpstr>ACTIVITY, NOTIFICATION RELATIONSHIP</vt:lpstr>
      <vt:lpstr>COLLECTION IN TRELLO SYSTEM</vt:lpstr>
      <vt:lpstr>COLLECTION, BOARD, BOARDCOLLECTION RELATIONSHIP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10</cp:revision>
  <dcterms:created xsi:type="dcterms:W3CDTF">2025-07-10T03:51:23Z</dcterms:created>
  <dcterms:modified xsi:type="dcterms:W3CDTF">2025-07-29T07:34:35Z</dcterms:modified>
</cp:coreProperties>
</file>